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1"/>
  </p:notesMasterIdLst>
  <p:handoutMasterIdLst>
    <p:handoutMasterId r:id="rId32"/>
  </p:handoutMasterIdLst>
  <p:sldIdLst>
    <p:sldId id="258" r:id="rId5"/>
    <p:sldId id="274" r:id="rId6"/>
    <p:sldId id="306" r:id="rId7"/>
    <p:sldId id="273" r:id="rId8"/>
    <p:sldId id="299" r:id="rId9"/>
    <p:sldId id="309" r:id="rId10"/>
    <p:sldId id="313" r:id="rId11"/>
    <p:sldId id="308" r:id="rId12"/>
    <p:sldId id="314" r:id="rId13"/>
    <p:sldId id="310" r:id="rId14"/>
    <p:sldId id="315" r:id="rId15"/>
    <p:sldId id="311" r:id="rId16"/>
    <p:sldId id="286" r:id="rId17"/>
    <p:sldId id="316" r:id="rId18"/>
    <p:sldId id="276" r:id="rId19"/>
    <p:sldId id="272" r:id="rId20"/>
    <p:sldId id="305" r:id="rId21"/>
    <p:sldId id="271" r:id="rId22"/>
    <p:sldId id="277" r:id="rId23"/>
    <p:sldId id="292" r:id="rId24"/>
    <p:sldId id="307" r:id="rId25"/>
    <p:sldId id="297" r:id="rId26"/>
    <p:sldId id="301" r:id="rId27"/>
    <p:sldId id="302" r:id="rId28"/>
    <p:sldId id="303" r:id="rId29"/>
    <p:sldId id="30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BC2255-166D-4950-97F5-1C150AA629A5}">
          <p14:sldIdLst>
            <p14:sldId id="258"/>
            <p14:sldId id="274"/>
            <p14:sldId id="306"/>
            <p14:sldId id="273"/>
            <p14:sldId id="299"/>
            <p14:sldId id="309"/>
            <p14:sldId id="313"/>
            <p14:sldId id="308"/>
            <p14:sldId id="314"/>
            <p14:sldId id="310"/>
            <p14:sldId id="315"/>
            <p14:sldId id="311"/>
            <p14:sldId id="286"/>
            <p14:sldId id="316"/>
            <p14:sldId id="276"/>
          </p14:sldIdLst>
        </p14:section>
        <p14:section name="Appendix" id="{E44E5A22-A54D-4AD5-90A5-31CE3A7848C0}">
          <p14:sldIdLst>
            <p14:sldId id="272"/>
            <p14:sldId id="305"/>
            <p14:sldId id="271"/>
            <p14:sldId id="277"/>
            <p14:sldId id="292"/>
            <p14:sldId id="307"/>
            <p14:sldId id="297"/>
            <p14:sldId id="301"/>
            <p14:sldId id="302"/>
            <p14:sldId id="303"/>
            <p14:sldId id="304"/>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guide id="3" orient="horz" pos="4152" userDrawn="1">
          <p15:clr>
            <a:srgbClr val="A4A3A4"/>
          </p15:clr>
        </p15:guide>
        <p15:guide id="4" orient="horz" pos="1080" userDrawn="1">
          <p15:clr>
            <a:srgbClr val="A4A3A4"/>
          </p15:clr>
        </p15:guide>
        <p15:guide id="5" orient="horz" pos="384" userDrawn="1">
          <p15:clr>
            <a:srgbClr val="A4A3A4"/>
          </p15:clr>
        </p15:guide>
        <p15:guide id="6" pos="3936" userDrawn="1">
          <p15:clr>
            <a:srgbClr val="A4A3A4"/>
          </p15:clr>
        </p15:guide>
        <p15:guide id="7" pos="600" userDrawn="1">
          <p15:clr>
            <a:srgbClr val="A4A3A4"/>
          </p15:clr>
        </p15:guide>
        <p15:guide id="8" pos="5208" userDrawn="1">
          <p15:clr>
            <a:srgbClr val="A4A3A4"/>
          </p15:clr>
        </p15:guide>
        <p15:guide id="9" pos="1032" userDrawn="1">
          <p15:clr>
            <a:srgbClr val="A4A3A4"/>
          </p15:clr>
        </p15:guide>
        <p15:guide id="10" orient="horz" pos="1608" userDrawn="1">
          <p15:clr>
            <a:srgbClr val="A4A3A4"/>
          </p15:clr>
        </p15:guide>
        <p15:guide id="11" orient="horz" pos="33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D71"/>
    <a:srgbClr val="8FFFC3"/>
    <a:srgbClr val="6886E8"/>
    <a:srgbClr val="83CBFF"/>
    <a:srgbClr val="8FFFC2"/>
    <a:srgbClr val="74CFA5"/>
    <a:srgbClr val="FF6600"/>
    <a:srgbClr val="FF3300"/>
    <a:srgbClr val="FF9933"/>
    <a:srgbClr val="FFD2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1A6102-0861-4B66-8246-D4B2FDE96F55}" v="19" dt="2023-02-23T00:21:05.677"/>
    <p1510:client id="{359FCB5E-51AD-5B4C-A7C0-89F9A0AB8A02}" v="3841" dt="2023-02-23T14:44:13.444"/>
    <p1510:client id="{5060A847-02C2-4820-8DA2-7CB5FD9450F8}" v="3978" dt="2023-02-23T14:44:40.177"/>
    <p1510:client id="{7FE46FE0-AF9C-44EB-8156-E39545BB1688}" v="293" dt="2023-02-23T01:04:27.205"/>
    <p1510:client id="{866811CF-5758-500A-1EB1-FB4130182518}" v="20" dt="2023-02-22T23:19:07.461"/>
    <p1510:client id="{897D0FE4-5853-4562-8B8F-D47B097B7BC1}" v="163" dt="2023-02-23T03:07:57.894"/>
    <p1510:client id="{9D142D72-B8BD-4AF6-8BB4-1DE275B1AE8D}" v="36" dt="2023-02-22T21:46:31.797"/>
    <p1510:client id="{A1C9FB3F-DB77-45EC-B905-E502BE6FC0C2}" v="4041" vWet="4043" dt="2023-02-23T05:47:37.508"/>
    <p1510:client id="{AC9A42B4-0E50-E548-9504-F8EEF826B1CC}" v="1156" dt="2023-02-23T14:42:54.085"/>
    <p1510:client id="{BF7DF4A4-CB18-D993-7E57-EBD803E20675}" v="209" dt="2023-02-22T20:11:28.371"/>
    <p1510:client id="{C089373F-8632-44BE-ADBA-8184C41EB9B4}" v="206" dt="2023-02-22T19:32:53.062"/>
    <p1510:client id="{F5141CC4-9B74-4321-8B66-334C5736E1A9}" v="23" dt="2023-02-22T21:12:53.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p:scale>
          <a:sx n="82" d="100"/>
          <a:sy n="82" d="100"/>
        </p:scale>
        <p:origin x="691" y="96"/>
      </p:cViewPr>
      <p:guideLst>
        <p:guide orient="horz" pos="2136"/>
        <p:guide pos="3840"/>
        <p:guide orient="horz" pos="4152"/>
        <p:guide orient="horz" pos="1080"/>
        <p:guide orient="horz" pos="384"/>
        <p:guide pos="3936"/>
        <p:guide pos="600"/>
        <p:guide pos="5208"/>
        <p:guide pos="1032"/>
        <p:guide orient="horz" pos="1608"/>
        <p:guide orient="horz" pos="338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72C441-51D0-4DB2-B247-5CD6F8F0989F}" type="doc">
      <dgm:prSet loTypeId="urn:microsoft.com/office/officeart/2005/8/layout/hList7" loCatId="process" qsTypeId="urn:microsoft.com/office/officeart/2005/8/quickstyle/simple1" qsCatId="simple" csTypeId="urn:microsoft.com/office/officeart/2005/8/colors/colorful3" csCatId="colorful" phldr="1"/>
      <dgm:spPr/>
    </dgm:pt>
    <dgm:pt modelId="{BB8BC2A1-F643-4A81-8547-1314C2356FEF}">
      <dgm:prSet phldrT="[Text]" custT="1"/>
      <dgm:spPr/>
      <dgm:t>
        <a:bodyPr/>
        <a:lstStyle/>
        <a:p>
          <a:pPr algn="ctr">
            <a:lnSpc>
              <a:spcPct val="90000"/>
            </a:lnSpc>
            <a:buNone/>
          </a:pPr>
          <a:r>
            <a:rPr lang="en-US" sz="1600" b="1" u="sng"/>
            <a:t>Exploratory Analysis</a:t>
          </a:r>
        </a:p>
      </dgm:t>
    </dgm:pt>
    <dgm:pt modelId="{26A2F785-EDB5-45E3-82FD-AEF3699512B1}" type="parTrans" cxnId="{922CA888-5D49-4B26-9634-AC0D1F59BEE5}">
      <dgm:prSet/>
      <dgm:spPr/>
      <dgm:t>
        <a:bodyPr/>
        <a:lstStyle/>
        <a:p>
          <a:endParaRPr lang="en-US"/>
        </a:p>
      </dgm:t>
    </dgm:pt>
    <dgm:pt modelId="{25D4023D-224C-47D3-9474-4B23DE4ABD07}" type="sibTrans" cxnId="{922CA888-5D49-4B26-9634-AC0D1F59BEE5}">
      <dgm:prSet/>
      <dgm:spPr/>
      <dgm:t>
        <a:bodyPr/>
        <a:lstStyle/>
        <a:p>
          <a:endParaRPr lang="en-US"/>
        </a:p>
      </dgm:t>
    </dgm:pt>
    <dgm:pt modelId="{A347069F-C36A-4561-A2CC-DD427B81CE77}">
      <dgm:prSet phldrT="[Text]" custT="1"/>
      <dgm:spPr/>
      <dgm:t>
        <a:bodyPr/>
        <a:lstStyle/>
        <a:p>
          <a:pPr algn="ctr">
            <a:lnSpc>
              <a:spcPct val="90000"/>
            </a:lnSpc>
          </a:pPr>
          <a:r>
            <a:rPr lang="en-US" sz="1600" b="1" u="sng"/>
            <a:t>Create Data Plan</a:t>
          </a:r>
        </a:p>
        <a:p>
          <a:pPr algn="l">
            <a:lnSpc>
              <a:spcPct val="90000"/>
            </a:lnSpc>
          </a:pPr>
          <a:r>
            <a:rPr lang="en-US" sz="1200"/>
            <a:t>Aggregate data at month level and filter for non-returnable orders</a:t>
          </a:r>
          <a:endParaRPr lang="en-US" sz="1200" b="1"/>
        </a:p>
      </dgm:t>
    </dgm:pt>
    <dgm:pt modelId="{99008ED9-2D55-4F1E-B00C-83DBEB002C71}" type="parTrans" cxnId="{CEFEAA0E-C57D-4C1D-9A6B-E635E8FA6369}">
      <dgm:prSet/>
      <dgm:spPr/>
      <dgm:t>
        <a:bodyPr/>
        <a:lstStyle/>
        <a:p>
          <a:endParaRPr lang="en-US"/>
        </a:p>
      </dgm:t>
    </dgm:pt>
    <dgm:pt modelId="{44C73CFF-B57B-4D83-9754-17B1B531A2E9}" type="sibTrans" cxnId="{CEFEAA0E-C57D-4C1D-9A6B-E635E8FA6369}">
      <dgm:prSet/>
      <dgm:spPr/>
      <dgm:t>
        <a:bodyPr/>
        <a:lstStyle/>
        <a:p>
          <a:endParaRPr lang="en-US"/>
        </a:p>
      </dgm:t>
    </dgm:pt>
    <dgm:pt modelId="{FBBE4A82-A250-466C-BB0A-8C12FB62CBA0}">
      <dgm:prSet phldrT="[Text]" custT="1"/>
      <dgm:spPr/>
      <dgm:t>
        <a:bodyPr/>
        <a:lstStyle/>
        <a:p>
          <a:pPr algn="ctr">
            <a:lnSpc>
              <a:spcPct val="90000"/>
            </a:lnSpc>
            <a:buNone/>
          </a:pPr>
          <a:r>
            <a:rPr lang="en-US" sz="1600" b="1" u="sng"/>
            <a:t>Pick Forecasting Technique</a:t>
          </a:r>
          <a:endParaRPr lang="en-US" sz="1100" b="0"/>
        </a:p>
      </dgm:t>
    </dgm:pt>
    <dgm:pt modelId="{2350341F-B30E-4DB8-BC8D-A24A215F23E7}" type="parTrans" cxnId="{FF1397FE-B8DD-4337-87E0-1C563660275E}">
      <dgm:prSet/>
      <dgm:spPr/>
      <dgm:t>
        <a:bodyPr/>
        <a:lstStyle/>
        <a:p>
          <a:endParaRPr lang="en-US"/>
        </a:p>
      </dgm:t>
    </dgm:pt>
    <dgm:pt modelId="{48264DA5-1C19-44B6-8C8D-A42134ABC0EB}" type="sibTrans" cxnId="{FF1397FE-B8DD-4337-87E0-1C563660275E}">
      <dgm:prSet/>
      <dgm:spPr/>
      <dgm:t>
        <a:bodyPr/>
        <a:lstStyle/>
        <a:p>
          <a:endParaRPr lang="en-US"/>
        </a:p>
      </dgm:t>
    </dgm:pt>
    <dgm:pt modelId="{9951D6E5-5798-41FC-8F20-F70889576630}">
      <dgm:prSet phldrT="[Text]" custT="1"/>
      <dgm:spPr/>
      <dgm:t>
        <a:bodyPr/>
        <a:lstStyle/>
        <a:p>
          <a:pPr algn="ctr">
            <a:lnSpc>
              <a:spcPct val="90000"/>
            </a:lnSpc>
            <a:buNone/>
          </a:pPr>
          <a:r>
            <a:rPr lang="en-US" sz="1600" b="1" u="sng"/>
            <a:t>Predict The Data</a:t>
          </a:r>
          <a:endParaRPr lang="en-US" sz="1200" b="1"/>
        </a:p>
      </dgm:t>
    </dgm:pt>
    <dgm:pt modelId="{A1580B4A-0927-46B3-A66F-B9771E6E73FE}" type="parTrans" cxnId="{DB1DFC5C-FEC9-4DC0-B783-EF770D04298A}">
      <dgm:prSet/>
      <dgm:spPr/>
      <dgm:t>
        <a:bodyPr/>
        <a:lstStyle/>
        <a:p>
          <a:endParaRPr lang="en-US"/>
        </a:p>
      </dgm:t>
    </dgm:pt>
    <dgm:pt modelId="{03A0B8EC-1B72-48D7-9B25-7DB168460050}" type="sibTrans" cxnId="{DB1DFC5C-FEC9-4DC0-B783-EF770D04298A}">
      <dgm:prSet/>
      <dgm:spPr/>
      <dgm:t>
        <a:bodyPr/>
        <a:lstStyle/>
        <a:p>
          <a:endParaRPr lang="en-US"/>
        </a:p>
      </dgm:t>
    </dgm:pt>
    <dgm:pt modelId="{0091A69A-47A2-4468-B0F1-6C9BE7AEE81B}">
      <dgm:prSet phldrT="[Text]" custT="1"/>
      <dgm:spPr/>
      <dgm:t>
        <a:bodyPr/>
        <a:lstStyle/>
        <a:p>
          <a:pPr algn="ctr">
            <a:lnSpc>
              <a:spcPct val="90000"/>
            </a:lnSpc>
            <a:buNone/>
          </a:pPr>
          <a:r>
            <a:rPr lang="en-US" sz="1600" b="1" u="sng"/>
            <a:t>Recommendations And Next Steps</a:t>
          </a:r>
        </a:p>
      </dgm:t>
    </dgm:pt>
    <dgm:pt modelId="{6C327D2D-FAD0-4CE6-8421-37C23D5DCF56}" type="parTrans" cxnId="{3DC8D776-97FE-4D92-93C4-664F872D756D}">
      <dgm:prSet/>
      <dgm:spPr/>
      <dgm:t>
        <a:bodyPr/>
        <a:lstStyle/>
        <a:p>
          <a:endParaRPr lang="en-US"/>
        </a:p>
      </dgm:t>
    </dgm:pt>
    <dgm:pt modelId="{1F2926C4-2C79-479A-8650-941C3AA2E6CC}" type="sibTrans" cxnId="{3DC8D776-97FE-4D92-93C4-664F872D756D}">
      <dgm:prSet/>
      <dgm:spPr/>
      <dgm:t>
        <a:bodyPr/>
        <a:lstStyle/>
        <a:p>
          <a:endParaRPr lang="en-US"/>
        </a:p>
      </dgm:t>
    </dgm:pt>
    <dgm:pt modelId="{71BFEEB2-3B9E-44D0-9007-591FCCB446B9}">
      <dgm:prSet phldrT="[Text]" custT="1"/>
      <dgm:spPr/>
      <dgm:t>
        <a:bodyPr/>
        <a:lstStyle/>
        <a:p>
          <a:pPr algn="just" rtl="0">
            <a:lnSpc>
              <a:spcPct val="100000"/>
            </a:lnSpc>
            <a:buClr>
              <a:schemeClr val="bg1"/>
            </a:buClr>
            <a:buFont typeface="Arial" panose="020B0604020202020204" pitchFamily="34" charset="0"/>
            <a:buNone/>
          </a:pPr>
          <a:r>
            <a:rPr lang="en-US" sz="1200">
              <a:latin typeface="Corbel"/>
            </a:rPr>
            <a:t>   Identify unprofitable/profitable</a:t>
          </a:r>
          <a:r>
            <a:rPr lang="en-US" sz="1200"/>
            <a:t> regions and drill down by category and sub-category</a:t>
          </a:r>
        </a:p>
      </dgm:t>
    </dgm:pt>
    <dgm:pt modelId="{C94EF8AA-4B72-416F-B06C-0C5E059719D9}" type="parTrans" cxnId="{156C286E-DAC1-47E6-8958-445CA6E67117}">
      <dgm:prSet/>
      <dgm:spPr/>
      <dgm:t>
        <a:bodyPr/>
        <a:lstStyle/>
        <a:p>
          <a:endParaRPr lang="en-US"/>
        </a:p>
      </dgm:t>
    </dgm:pt>
    <dgm:pt modelId="{25F5850D-CE6E-4964-A05C-638C9AC19094}" type="sibTrans" cxnId="{156C286E-DAC1-47E6-8958-445CA6E67117}">
      <dgm:prSet/>
      <dgm:spPr/>
      <dgm:t>
        <a:bodyPr/>
        <a:lstStyle/>
        <a:p>
          <a:endParaRPr lang="en-US"/>
        </a:p>
      </dgm:t>
    </dgm:pt>
    <dgm:pt modelId="{23E264AC-345F-4B4B-828F-88E287F67E50}">
      <dgm:prSet phldrT="[Text]" custT="1"/>
      <dgm:spPr/>
      <dgm:t>
        <a:bodyPr/>
        <a:lstStyle/>
        <a:p>
          <a:pPr algn="l" rtl="0">
            <a:lnSpc>
              <a:spcPct val="90000"/>
            </a:lnSpc>
            <a:buFontTx/>
            <a:buNone/>
          </a:pPr>
          <a:r>
            <a:rPr lang="en-US" sz="1200">
              <a:latin typeface="Corbel"/>
            </a:rPr>
            <a:t>    Forecast</a:t>
          </a:r>
          <a:r>
            <a:rPr lang="en-US" sz="1200"/>
            <a:t> </a:t>
          </a:r>
          <a:r>
            <a:rPr lang="en-US" sz="1200">
              <a:latin typeface="Corbel"/>
            </a:rPr>
            <a:t>sales and profits across</a:t>
          </a:r>
          <a:r>
            <a:rPr lang="en-US" sz="1200"/>
            <a:t> regions and categories</a:t>
          </a:r>
          <a:endParaRPr lang="en-US" sz="1200" b="1"/>
        </a:p>
      </dgm:t>
    </dgm:pt>
    <dgm:pt modelId="{C8E02ACC-0231-47E1-B3BC-15774ADC9EC7}" type="parTrans" cxnId="{9978BF75-D396-4031-8BBF-9EB518A9CA04}">
      <dgm:prSet/>
      <dgm:spPr/>
      <dgm:t>
        <a:bodyPr/>
        <a:lstStyle/>
        <a:p>
          <a:endParaRPr lang="en-US"/>
        </a:p>
      </dgm:t>
    </dgm:pt>
    <dgm:pt modelId="{9DA17561-49EC-47F8-AE03-E750AFA5CA05}" type="sibTrans" cxnId="{9978BF75-D396-4031-8BBF-9EB518A9CA04}">
      <dgm:prSet/>
      <dgm:spPr/>
      <dgm:t>
        <a:bodyPr/>
        <a:lstStyle/>
        <a:p>
          <a:endParaRPr lang="en-US"/>
        </a:p>
      </dgm:t>
    </dgm:pt>
    <dgm:pt modelId="{853ABFBB-8E29-40D5-840D-C48CF1C539CF}">
      <dgm:prSet phldrT="[Text]" custT="1"/>
      <dgm:spPr/>
      <dgm:t>
        <a:bodyPr/>
        <a:lstStyle/>
        <a:p>
          <a:pPr algn="l">
            <a:lnSpc>
              <a:spcPct val="100000"/>
            </a:lnSpc>
            <a:buClr>
              <a:schemeClr val="bg1"/>
            </a:buClr>
            <a:buFont typeface="Arial" panose="020B0604020202020204" pitchFamily="34" charset="0"/>
            <a:buNone/>
          </a:pPr>
          <a:r>
            <a:rPr lang="en-US" sz="1200"/>
            <a:t>   Descriptive analysis to identify distribution of sales and profit across regions and categories</a:t>
          </a:r>
          <a:endParaRPr lang="en-US" sz="1400"/>
        </a:p>
      </dgm:t>
    </dgm:pt>
    <dgm:pt modelId="{DE1DE5BF-8655-4100-822D-B2DC52F03052}" type="sibTrans" cxnId="{BA45C36F-3266-4DBB-B763-AD3105A4B282}">
      <dgm:prSet/>
      <dgm:spPr/>
      <dgm:t>
        <a:bodyPr/>
        <a:lstStyle/>
        <a:p>
          <a:endParaRPr lang="en-US"/>
        </a:p>
      </dgm:t>
    </dgm:pt>
    <dgm:pt modelId="{3BC59941-BFE1-46FF-8B29-BA91E209AACF}" type="parTrans" cxnId="{BA45C36F-3266-4DBB-B763-AD3105A4B282}">
      <dgm:prSet/>
      <dgm:spPr/>
      <dgm:t>
        <a:bodyPr/>
        <a:lstStyle/>
        <a:p>
          <a:endParaRPr lang="en-US"/>
        </a:p>
      </dgm:t>
    </dgm:pt>
    <dgm:pt modelId="{23BB87FD-A90D-3048-958C-0F33BD5B1332}">
      <dgm:prSet phldrT="[Text]" custT="1"/>
      <dgm:spPr/>
      <dgm:t>
        <a:bodyPr/>
        <a:lstStyle/>
        <a:p>
          <a:pPr algn="l">
            <a:lnSpc>
              <a:spcPct val="90000"/>
            </a:lnSpc>
            <a:buFontTx/>
            <a:buNone/>
          </a:pPr>
          <a:r>
            <a:rPr lang="en-US" sz="1200" b="0"/>
            <a:t>   Evaluate models and select the one with highest accuracy</a:t>
          </a:r>
          <a:endParaRPr lang="en-US" sz="1100" b="0"/>
        </a:p>
      </dgm:t>
    </dgm:pt>
    <dgm:pt modelId="{5D165C52-F02A-024F-8080-F14BEC97C2EF}" type="parTrans" cxnId="{F3297C7D-C9A1-5C43-A085-E9E01CAF262D}">
      <dgm:prSet/>
      <dgm:spPr/>
      <dgm:t>
        <a:bodyPr/>
        <a:lstStyle/>
        <a:p>
          <a:endParaRPr lang="en-US"/>
        </a:p>
      </dgm:t>
    </dgm:pt>
    <dgm:pt modelId="{0919F37F-14DA-3947-8D0A-10DB7BFF13DC}" type="sibTrans" cxnId="{F3297C7D-C9A1-5C43-A085-E9E01CAF262D}">
      <dgm:prSet/>
      <dgm:spPr/>
      <dgm:t>
        <a:bodyPr/>
        <a:lstStyle/>
        <a:p>
          <a:endParaRPr lang="en-US"/>
        </a:p>
      </dgm:t>
    </dgm:pt>
    <dgm:pt modelId="{255A9435-A0CE-4A3B-9DFF-AAC50DC6563A}" type="pres">
      <dgm:prSet presAssocID="{9D72C441-51D0-4DB2-B247-5CD6F8F0989F}" presName="Name0" presStyleCnt="0">
        <dgm:presLayoutVars>
          <dgm:dir/>
          <dgm:resizeHandles val="exact"/>
        </dgm:presLayoutVars>
      </dgm:prSet>
      <dgm:spPr/>
    </dgm:pt>
    <dgm:pt modelId="{C8B949F5-9547-4D2A-B54A-FFDB05ECC82A}" type="pres">
      <dgm:prSet presAssocID="{9D72C441-51D0-4DB2-B247-5CD6F8F0989F}" presName="fgShape" presStyleLbl="fgShp" presStyleIdx="0" presStyleCnt="1" custFlipHor="1" custScaleX="3179" custLinFactY="-200000" custLinFactNeighborX="10925" custLinFactNeighborY="-284002"/>
      <dgm:spPr/>
    </dgm:pt>
    <dgm:pt modelId="{493629C1-0B69-41AE-9A4E-27DDBCC94012}" type="pres">
      <dgm:prSet presAssocID="{9D72C441-51D0-4DB2-B247-5CD6F8F0989F}" presName="linComp" presStyleCnt="0"/>
      <dgm:spPr/>
    </dgm:pt>
    <dgm:pt modelId="{BC648570-EF16-4CE7-94BE-99F8BB221D81}" type="pres">
      <dgm:prSet presAssocID="{BB8BC2A1-F643-4A81-8547-1314C2356FEF}" presName="compNode" presStyleCnt="0"/>
      <dgm:spPr/>
    </dgm:pt>
    <dgm:pt modelId="{7890EFC4-EEDC-40D3-B0E5-3915B9B2B566}" type="pres">
      <dgm:prSet presAssocID="{BB8BC2A1-F643-4A81-8547-1314C2356FEF}" presName="bkgdShape" presStyleLbl="node1" presStyleIdx="0" presStyleCnt="5"/>
      <dgm:spPr/>
    </dgm:pt>
    <dgm:pt modelId="{2CD4C71F-D74B-4480-ACE8-BD6034E3F9AA}" type="pres">
      <dgm:prSet presAssocID="{BB8BC2A1-F643-4A81-8547-1314C2356FEF}" presName="nodeTx" presStyleLbl="node1" presStyleIdx="0" presStyleCnt="5">
        <dgm:presLayoutVars>
          <dgm:bulletEnabled val="1"/>
        </dgm:presLayoutVars>
      </dgm:prSet>
      <dgm:spPr/>
    </dgm:pt>
    <dgm:pt modelId="{8F89010B-F458-482C-A134-054D016DDBCD}" type="pres">
      <dgm:prSet presAssocID="{BB8BC2A1-F643-4A81-8547-1314C2356FEF}" presName="invisiNode" presStyleLbl="node1" presStyleIdx="0" presStyleCnt="5"/>
      <dgm:spPr/>
    </dgm:pt>
    <dgm:pt modelId="{98D02DF6-3176-4EDA-864D-B3F21983C538}" type="pres">
      <dgm:prSet presAssocID="{BB8BC2A1-F643-4A81-8547-1314C2356FEF}" presName="imagNode"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esearch outline"/>
        </a:ext>
      </dgm:extLst>
    </dgm:pt>
    <dgm:pt modelId="{A99D142C-34AE-425A-BB2D-1B2A8E625C01}" type="pres">
      <dgm:prSet presAssocID="{25D4023D-224C-47D3-9474-4B23DE4ABD07}" presName="sibTrans" presStyleLbl="sibTrans2D1" presStyleIdx="0" presStyleCnt="0"/>
      <dgm:spPr/>
    </dgm:pt>
    <dgm:pt modelId="{9CDF5FBF-F015-42C0-95EC-E0C1E2153701}" type="pres">
      <dgm:prSet presAssocID="{A347069F-C36A-4561-A2CC-DD427B81CE77}" presName="compNode" presStyleCnt="0"/>
      <dgm:spPr/>
    </dgm:pt>
    <dgm:pt modelId="{338C3E81-4A31-4A0B-8960-58ED5E2FBE4D}" type="pres">
      <dgm:prSet presAssocID="{A347069F-C36A-4561-A2CC-DD427B81CE77}" presName="bkgdShape" presStyleLbl="node1" presStyleIdx="1" presStyleCnt="5"/>
      <dgm:spPr/>
    </dgm:pt>
    <dgm:pt modelId="{9AAC25DC-AF30-4FFD-B4D7-B4F24EF64D98}" type="pres">
      <dgm:prSet presAssocID="{A347069F-C36A-4561-A2CC-DD427B81CE77}" presName="nodeTx" presStyleLbl="node1" presStyleIdx="1" presStyleCnt="5">
        <dgm:presLayoutVars>
          <dgm:bulletEnabled val="1"/>
        </dgm:presLayoutVars>
      </dgm:prSet>
      <dgm:spPr/>
    </dgm:pt>
    <dgm:pt modelId="{833E2E46-7502-4E92-A3DE-54F5FCE6D69C}" type="pres">
      <dgm:prSet presAssocID="{A347069F-C36A-4561-A2CC-DD427B81CE77}" presName="invisiNode" presStyleLbl="node1" presStyleIdx="1" presStyleCnt="5"/>
      <dgm:spPr/>
    </dgm:pt>
    <dgm:pt modelId="{FF6A552F-90E8-4CE9-926F-2C7017F8028A}" type="pres">
      <dgm:prSet presAssocID="{A347069F-C36A-4561-A2CC-DD427B81CE77}"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older Search with solid fill"/>
        </a:ext>
      </dgm:extLst>
    </dgm:pt>
    <dgm:pt modelId="{BFA30505-8954-4BA1-9B5A-A3D88AFD17F7}" type="pres">
      <dgm:prSet presAssocID="{44C73CFF-B57B-4D83-9754-17B1B531A2E9}" presName="sibTrans" presStyleLbl="sibTrans2D1" presStyleIdx="0" presStyleCnt="0"/>
      <dgm:spPr/>
    </dgm:pt>
    <dgm:pt modelId="{3B2FBD07-7F56-4FC1-831B-D7F04B06F11F}" type="pres">
      <dgm:prSet presAssocID="{FBBE4A82-A250-466C-BB0A-8C12FB62CBA0}" presName="compNode" presStyleCnt="0"/>
      <dgm:spPr/>
    </dgm:pt>
    <dgm:pt modelId="{EC221F0A-976F-4BAC-868F-64DDF7D15F1F}" type="pres">
      <dgm:prSet presAssocID="{FBBE4A82-A250-466C-BB0A-8C12FB62CBA0}" presName="bkgdShape" presStyleLbl="node1" presStyleIdx="2" presStyleCnt="5"/>
      <dgm:spPr/>
    </dgm:pt>
    <dgm:pt modelId="{46D4FDAC-2053-4820-800E-4CCC7F58061B}" type="pres">
      <dgm:prSet presAssocID="{FBBE4A82-A250-466C-BB0A-8C12FB62CBA0}" presName="nodeTx" presStyleLbl="node1" presStyleIdx="2" presStyleCnt="5">
        <dgm:presLayoutVars>
          <dgm:bulletEnabled val="1"/>
        </dgm:presLayoutVars>
      </dgm:prSet>
      <dgm:spPr/>
    </dgm:pt>
    <dgm:pt modelId="{3CEDF2F7-3E2D-42D7-B44D-15CE71436F1F}" type="pres">
      <dgm:prSet presAssocID="{FBBE4A82-A250-466C-BB0A-8C12FB62CBA0}" presName="invisiNode" presStyleLbl="node1" presStyleIdx="2" presStyleCnt="5"/>
      <dgm:spPr/>
    </dgm:pt>
    <dgm:pt modelId="{71D5908E-505B-4A95-95DA-31F2F7DF26B9}" type="pres">
      <dgm:prSet presAssocID="{FBBE4A82-A250-466C-BB0A-8C12FB62CBA0}"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uture with solid fill"/>
        </a:ext>
      </dgm:extLst>
    </dgm:pt>
    <dgm:pt modelId="{B3F16B09-E5E1-47F3-8A53-E7D3AEA35F0F}" type="pres">
      <dgm:prSet presAssocID="{48264DA5-1C19-44B6-8C8D-A42134ABC0EB}" presName="sibTrans" presStyleLbl="sibTrans2D1" presStyleIdx="0" presStyleCnt="0"/>
      <dgm:spPr/>
    </dgm:pt>
    <dgm:pt modelId="{84A1DBAE-3564-4D41-9A33-99B835ED425D}" type="pres">
      <dgm:prSet presAssocID="{9951D6E5-5798-41FC-8F20-F70889576630}" presName="compNode" presStyleCnt="0"/>
      <dgm:spPr/>
    </dgm:pt>
    <dgm:pt modelId="{33595C1F-1E9C-4D9E-A177-B14D2902C46D}" type="pres">
      <dgm:prSet presAssocID="{9951D6E5-5798-41FC-8F20-F70889576630}" presName="bkgdShape" presStyleLbl="node1" presStyleIdx="3" presStyleCnt="5"/>
      <dgm:spPr/>
    </dgm:pt>
    <dgm:pt modelId="{44A01DF3-9E95-4123-BE46-45429F3D0A27}" type="pres">
      <dgm:prSet presAssocID="{9951D6E5-5798-41FC-8F20-F70889576630}" presName="nodeTx" presStyleLbl="node1" presStyleIdx="3" presStyleCnt="5">
        <dgm:presLayoutVars>
          <dgm:bulletEnabled val="1"/>
        </dgm:presLayoutVars>
      </dgm:prSet>
      <dgm:spPr/>
    </dgm:pt>
    <dgm:pt modelId="{3E93377D-2E5F-4755-A0FF-74AAE6D16588}" type="pres">
      <dgm:prSet presAssocID="{9951D6E5-5798-41FC-8F20-F70889576630}" presName="invisiNode" presStyleLbl="node1" presStyleIdx="3" presStyleCnt="5"/>
      <dgm:spPr/>
    </dgm:pt>
    <dgm:pt modelId="{0A6649A8-AA7A-45A2-A845-5A2BAC3C5EC2}" type="pres">
      <dgm:prSet presAssocID="{9951D6E5-5798-41FC-8F20-F70889576630}" presName="imagNode" presStyleLbl="fgImgPlac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tatistics outline"/>
        </a:ext>
      </dgm:extLst>
    </dgm:pt>
    <dgm:pt modelId="{303CE8E2-6DCC-4A6A-B17C-080FF442D455}" type="pres">
      <dgm:prSet presAssocID="{03A0B8EC-1B72-48D7-9B25-7DB168460050}" presName="sibTrans" presStyleLbl="sibTrans2D1" presStyleIdx="0" presStyleCnt="0"/>
      <dgm:spPr/>
    </dgm:pt>
    <dgm:pt modelId="{88D795CB-E8E4-459B-A48B-6B68EE0007BC}" type="pres">
      <dgm:prSet presAssocID="{0091A69A-47A2-4468-B0F1-6C9BE7AEE81B}" presName="compNode" presStyleCnt="0"/>
      <dgm:spPr/>
    </dgm:pt>
    <dgm:pt modelId="{BC8365D1-1CAA-4FE8-9A42-BAA05F9A00A3}" type="pres">
      <dgm:prSet presAssocID="{0091A69A-47A2-4468-B0F1-6C9BE7AEE81B}" presName="bkgdShape" presStyleLbl="node1" presStyleIdx="4" presStyleCnt="5"/>
      <dgm:spPr/>
    </dgm:pt>
    <dgm:pt modelId="{056734B3-8A1D-4F25-BCED-83742728A66A}" type="pres">
      <dgm:prSet presAssocID="{0091A69A-47A2-4468-B0F1-6C9BE7AEE81B}" presName="nodeTx" presStyleLbl="node1" presStyleIdx="4" presStyleCnt="5">
        <dgm:presLayoutVars>
          <dgm:bulletEnabled val="1"/>
        </dgm:presLayoutVars>
      </dgm:prSet>
      <dgm:spPr/>
    </dgm:pt>
    <dgm:pt modelId="{D095CB85-37C1-473A-A620-E2374FEA9386}" type="pres">
      <dgm:prSet presAssocID="{0091A69A-47A2-4468-B0F1-6C9BE7AEE81B}" presName="invisiNode" presStyleLbl="node1" presStyleIdx="4" presStyleCnt="5"/>
      <dgm:spPr/>
    </dgm:pt>
    <dgm:pt modelId="{AB8CF49C-959F-4DD7-8233-F0B6E58DBA87}" type="pres">
      <dgm:prSet presAssocID="{0091A69A-47A2-4468-B0F1-6C9BE7AEE81B}" presName="imagNode" presStyleLbl="fgImgPlac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ghts On with solid fill"/>
        </a:ext>
      </dgm:extLst>
    </dgm:pt>
  </dgm:ptLst>
  <dgm:cxnLst>
    <dgm:cxn modelId="{65E8230C-6DAB-4D1A-91A1-B734E5E7EF3E}" type="presOf" srcId="{71BFEEB2-3B9E-44D0-9007-591FCCB446B9}" destId="{BC8365D1-1CAA-4FE8-9A42-BAA05F9A00A3}" srcOrd="0" destOrd="1" presId="urn:microsoft.com/office/officeart/2005/8/layout/hList7"/>
    <dgm:cxn modelId="{CEFEAA0E-C57D-4C1D-9A6B-E635E8FA6369}" srcId="{9D72C441-51D0-4DB2-B247-5CD6F8F0989F}" destId="{A347069F-C36A-4561-A2CC-DD427B81CE77}" srcOrd="1" destOrd="0" parTransId="{99008ED9-2D55-4F1E-B00C-83DBEB002C71}" sibTransId="{44C73CFF-B57B-4D83-9754-17B1B531A2E9}"/>
    <dgm:cxn modelId="{EEEDF314-77E8-47B4-AD70-A62C88A09C65}" type="presOf" srcId="{9951D6E5-5798-41FC-8F20-F70889576630}" destId="{33595C1F-1E9C-4D9E-A177-B14D2902C46D}" srcOrd="0" destOrd="0" presId="urn:microsoft.com/office/officeart/2005/8/layout/hList7"/>
    <dgm:cxn modelId="{F46B392E-4AA2-4CE8-8CA4-A1D7FEAA6503}" type="presOf" srcId="{853ABFBB-8E29-40D5-840D-C48CF1C539CF}" destId="{2CD4C71F-D74B-4480-ACE8-BD6034E3F9AA}" srcOrd="1" destOrd="1" presId="urn:microsoft.com/office/officeart/2005/8/layout/hList7"/>
    <dgm:cxn modelId="{FBEF442E-4B37-4CC4-9781-A7FFD01F5A0D}" type="presOf" srcId="{9951D6E5-5798-41FC-8F20-F70889576630}" destId="{44A01DF3-9E95-4123-BE46-45429F3D0A27}" srcOrd="1" destOrd="0" presId="urn:microsoft.com/office/officeart/2005/8/layout/hList7"/>
    <dgm:cxn modelId="{87533E30-AFE6-4F3F-B18E-E98B5DD6BB64}" type="presOf" srcId="{BB8BC2A1-F643-4A81-8547-1314C2356FEF}" destId="{2CD4C71F-D74B-4480-ACE8-BD6034E3F9AA}" srcOrd="1" destOrd="0" presId="urn:microsoft.com/office/officeart/2005/8/layout/hList7"/>
    <dgm:cxn modelId="{2FF07E36-A8B5-4BA9-980E-29AC3DA5F491}" type="presOf" srcId="{0091A69A-47A2-4468-B0F1-6C9BE7AEE81B}" destId="{BC8365D1-1CAA-4FE8-9A42-BAA05F9A00A3}" srcOrd="0" destOrd="0" presId="urn:microsoft.com/office/officeart/2005/8/layout/hList7"/>
    <dgm:cxn modelId="{5D130739-BCDC-433A-AD06-E34619CFAA18}" type="presOf" srcId="{48264DA5-1C19-44B6-8C8D-A42134ABC0EB}" destId="{B3F16B09-E5E1-47F3-8A53-E7D3AEA35F0F}" srcOrd="0" destOrd="0" presId="urn:microsoft.com/office/officeart/2005/8/layout/hList7"/>
    <dgm:cxn modelId="{8BBBB840-0052-4AA6-8454-C1283E892921}" type="presOf" srcId="{23E264AC-345F-4B4B-828F-88E287F67E50}" destId="{33595C1F-1E9C-4D9E-A177-B14D2902C46D}" srcOrd="0" destOrd="1" presId="urn:microsoft.com/office/officeart/2005/8/layout/hList7"/>
    <dgm:cxn modelId="{DB1DFC5C-FEC9-4DC0-B783-EF770D04298A}" srcId="{9D72C441-51D0-4DB2-B247-5CD6F8F0989F}" destId="{9951D6E5-5798-41FC-8F20-F70889576630}" srcOrd="3" destOrd="0" parTransId="{A1580B4A-0927-46B3-A66F-B9771E6E73FE}" sibTransId="{03A0B8EC-1B72-48D7-9B25-7DB168460050}"/>
    <dgm:cxn modelId="{7828F967-FB83-4845-9740-A5504D586B2D}" type="presOf" srcId="{0091A69A-47A2-4468-B0F1-6C9BE7AEE81B}" destId="{056734B3-8A1D-4F25-BCED-83742728A66A}" srcOrd="1" destOrd="0" presId="urn:microsoft.com/office/officeart/2005/8/layout/hList7"/>
    <dgm:cxn modelId="{21175C4A-744C-4F8A-A93B-9D0E0169FB69}" type="presOf" srcId="{23E264AC-345F-4B4B-828F-88E287F67E50}" destId="{44A01DF3-9E95-4123-BE46-45429F3D0A27}" srcOrd="1" destOrd="1" presId="urn:microsoft.com/office/officeart/2005/8/layout/hList7"/>
    <dgm:cxn modelId="{156C286E-DAC1-47E6-8958-445CA6E67117}" srcId="{0091A69A-47A2-4468-B0F1-6C9BE7AEE81B}" destId="{71BFEEB2-3B9E-44D0-9007-591FCCB446B9}" srcOrd="0" destOrd="0" parTransId="{C94EF8AA-4B72-416F-B06C-0C5E059719D9}" sibTransId="{25F5850D-CE6E-4964-A05C-638C9AC19094}"/>
    <dgm:cxn modelId="{519F4B4E-6093-492C-A7CC-1387293159F4}" type="presOf" srcId="{853ABFBB-8E29-40D5-840D-C48CF1C539CF}" destId="{7890EFC4-EEDC-40D3-B0E5-3915B9B2B566}" srcOrd="0" destOrd="1" presId="urn:microsoft.com/office/officeart/2005/8/layout/hList7"/>
    <dgm:cxn modelId="{BA45C36F-3266-4DBB-B763-AD3105A4B282}" srcId="{BB8BC2A1-F643-4A81-8547-1314C2356FEF}" destId="{853ABFBB-8E29-40D5-840D-C48CF1C539CF}" srcOrd="0" destOrd="0" parTransId="{3BC59941-BFE1-46FF-8B29-BA91E209AACF}" sibTransId="{DE1DE5BF-8655-4100-822D-B2DC52F03052}"/>
    <dgm:cxn modelId="{9978BF75-D396-4031-8BBF-9EB518A9CA04}" srcId="{9951D6E5-5798-41FC-8F20-F70889576630}" destId="{23E264AC-345F-4B4B-828F-88E287F67E50}" srcOrd="0" destOrd="0" parTransId="{C8E02ACC-0231-47E1-B3BC-15774ADC9EC7}" sibTransId="{9DA17561-49EC-47F8-AE03-E750AFA5CA05}"/>
    <dgm:cxn modelId="{3DC8D776-97FE-4D92-93C4-664F872D756D}" srcId="{9D72C441-51D0-4DB2-B247-5CD6F8F0989F}" destId="{0091A69A-47A2-4468-B0F1-6C9BE7AEE81B}" srcOrd="4" destOrd="0" parTransId="{6C327D2D-FAD0-4CE6-8421-37C23D5DCF56}" sibTransId="{1F2926C4-2C79-479A-8650-941C3AA2E6CC}"/>
    <dgm:cxn modelId="{60199C77-53B3-47DB-BF98-5FB21F6E9E89}" type="presOf" srcId="{03A0B8EC-1B72-48D7-9B25-7DB168460050}" destId="{303CE8E2-6DCC-4A6A-B17C-080FF442D455}" srcOrd="0" destOrd="0" presId="urn:microsoft.com/office/officeart/2005/8/layout/hList7"/>
    <dgm:cxn modelId="{52344479-2072-4699-9798-67023E369418}" type="presOf" srcId="{A347069F-C36A-4561-A2CC-DD427B81CE77}" destId="{9AAC25DC-AF30-4FFD-B4D7-B4F24EF64D98}" srcOrd="1" destOrd="0" presId="urn:microsoft.com/office/officeart/2005/8/layout/hList7"/>
    <dgm:cxn modelId="{F3297C7D-C9A1-5C43-A085-E9E01CAF262D}" srcId="{FBBE4A82-A250-466C-BB0A-8C12FB62CBA0}" destId="{23BB87FD-A90D-3048-958C-0F33BD5B1332}" srcOrd="0" destOrd="0" parTransId="{5D165C52-F02A-024F-8080-F14BEC97C2EF}" sibTransId="{0919F37F-14DA-3947-8D0A-10DB7BFF13DC}"/>
    <dgm:cxn modelId="{922CA888-5D49-4B26-9634-AC0D1F59BEE5}" srcId="{9D72C441-51D0-4DB2-B247-5CD6F8F0989F}" destId="{BB8BC2A1-F643-4A81-8547-1314C2356FEF}" srcOrd="0" destOrd="0" parTransId="{26A2F785-EDB5-45E3-82FD-AEF3699512B1}" sibTransId="{25D4023D-224C-47D3-9474-4B23DE4ABD07}"/>
    <dgm:cxn modelId="{243E9992-207D-4ADD-B41A-D42C06604B43}" type="presOf" srcId="{BB8BC2A1-F643-4A81-8547-1314C2356FEF}" destId="{7890EFC4-EEDC-40D3-B0E5-3915B9B2B566}" srcOrd="0" destOrd="0" presId="urn:microsoft.com/office/officeart/2005/8/layout/hList7"/>
    <dgm:cxn modelId="{0C084593-54A5-48C6-982A-36A32D4BEBEB}" type="presOf" srcId="{A347069F-C36A-4561-A2CC-DD427B81CE77}" destId="{338C3E81-4A31-4A0B-8960-58ED5E2FBE4D}" srcOrd="0" destOrd="0" presId="urn:microsoft.com/office/officeart/2005/8/layout/hList7"/>
    <dgm:cxn modelId="{02E314A5-0331-4E18-90A7-621174D14257}" type="presOf" srcId="{44C73CFF-B57B-4D83-9754-17B1B531A2E9}" destId="{BFA30505-8954-4BA1-9B5A-A3D88AFD17F7}" srcOrd="0" destOrd="0" presId="urn:microsoft.com/office/officeart/2005/8/layout/hList7"/>
    <dgm:cxn modelId="{4282FDAF-6587-CA4F-B2F7-1448BCF1A9F9}" type="presOf" srcId="{23BB87FD-A90D-3048-958C-0F33BD5B1332}" destId="{EC221F0A-976F-4BAC-868F-64DDF7D15F1F}" srcOrd="0" destOrd="1" presId="urn:microsoft.com/office/officeart/2005/8/layout/hList7"/>
    <dgm:cxn modelId="{244370C5-F38A-4342-A45C-8AD88E2410E4}" type="presOf" srcId="{9D72C441-51D0-4DB2-B247-5CD6F8F0989F}" destId="{255A9435-A0CE-4A3B-9DFF-AAC50DC6563A}" srcOrd="0" destOrd="0" presId="urn:microsoft.com/office/officeart/2005/8/layout/hList7"/>
    <dgm:cxn modelId="{AB450CD1-FD7D-4157-B1F1-CF2A79F3305E}" type="presOf" srcId="{25D4023D-224C-47D3-9474-4B23DE4ABD07}" destId="{A99D142C-34AE-425A-BB2D-1B2A8E625C01}" srcOrd="0" destOrd="0" presId="urn:microsoft.com/office/officeart/2005/8/layout/hList7"/>
    <dgm:cxn modelId="{C2172CE0-2161-4026-BF98-CA40BA3E58BF}" type="presOf" srcId="{FBBE4A82-A250-466C-BB0A-8C12FB62CBA0}" destId="{EC221F0A-976F-4BAC-868F-64DDF7D15F1F}" srcOrd="0" destOrd="0" presId="urn:microsoft.com/office/officeart/2005/8/layout/hList7"/>
    <dgm:cxn modelId="{E62574E9-81D0-4F11-A07C-4FEA16D7C0A0}" type="presOf" srcId="{71BFEEB2-3B9E-44D0-9007-591FCCB446B9}" destId="{056734B3-8A1D-4F25-BCED-83742728A66A}" srcOrd="1" destOrd="1" presId="urn:microsoft.com/office/officeart/2005/8/layout/hList7"/>
    <dgm:cxn modelId="{DD407BF1-A474-CB46-A711-74D0FE334554}" type="presOf" srcId="{23BB87FD-A90D-3048-958C-0F33BD5B1332}" destId="{46D4FDAC-2053-4820-800E-4CCC7F58061B}" srcOrd="1" destOrd="1" presId="urn:microsoft.com/office/officeart/2005/8/layout/hList7"/>
    <dgm:cxn modelId="{261037F8-7EA7-413F-A4CC-DAF66EC48B94}" type="presOf" srcId="{FBBE4A82-A250-466C-BB0A-8C12FB62CBA0}" destId="{46D4FDAC-2053-4820-800E-4CCC7F58061B}" srcOrd="1" destOrd="0" presId="urn:microsoft.com/office/officeart/2005/8/layout/hList7"/>
    <dgm:cxn modelId="{FF1397FE-B8DD-4337-87E0-1C563660275E}" srcId="{9D72C441-51D0-4DB2-B247-5CD6F8F0989F}" destId="{FBBE4A82-A250-466C-BB0A-8C12FB62CBA0}" srcOrd="2" destOrd="0" parTransId="{2350341F-B30E-4DB8-BC8D-A24A215F23E7}" sibTransId="{48264DA5-1C19-44B6-8C8D-A42134ABC0EB}"/>
    <dgm:cxn modelId="{39E500DE-FB34-4B0B-93BE-4C26E93D983B}" type="presParOf" srcId="{255A9435-A0CE-4A3B-9DFF-AAC50DC6563A}" destId="{C8B949F5-9547-4D2A-B54A-FFDB05ECC82A}" srcOrd="0" destOrd="0" presId="urn:microsoft.com/office/officeart/2005/8/layout/hList7"/>
    <dgm:cxn modelId="{E78738C2-B48D-439E-AF59-F43655E5F5C7}" type="presParOf" srcId="{255A9435-A0CE-4A3B-9DFF-AAC50DC6563A}" destId="{493629C1-0B69-41AE-9A4E-27DDBCC94012}" srcOrd="1" destOrd="0" presId="urn:microsoft.com/office/officeart/2005/8/layout/hList7"/>
    <dgm:cxn modelId="{F2E52F91-CECA-4CEF-A549-DB5AB22AABC9}" type="presParOf" srcId="{493629C1-0B69-41AE-9A4E-27DDBCC94012}" destId="{BC648570-EF16-4CE7-94BE-99F8BB221D81}" srcOrd="0" destOrd="0" presId="urn:microsoft.com/office/officeart/2005/8/layout/hList7"/>
    <dgm:cxn modelId="{D3F27AFF-C526-43E3-8EF1-7D7B42ECE8D9}" type="presParOf" srcId="{BC648570-EF16-4CE7-94BE-99F8BB221D81}" destId="{7890EFC4-EEDC-40D3-B0E5-3915B9B2B566}" srcOrd="0" destOrd="0" presId="urn:microsoft.com/office/officeart/2005/8/layout/hList7"/>
    <dgm:cxn modelId="{BB602A90-F988-4BFB-9826-209D7FEE6953}" type="presParOf" srcId="{BC648570-EF16-4CE7-94BE-99F8BB221D81}" destId="{2CD4C71F-D74B-4480-ACE8-BD6034E3F9AA}" srcOrd="1" destOrd="0" presId="urn:microsoft.com/office/officeart/2005/8/layout/hList7"/>
    <dgm:cxn modelId="{8C07F027-B80A-495B-B937-CCD5A8CDA904}" type="presParOf" srcId="{BC648570-EF16-4CE7-94BE-99F8BB221D81}" destId="{8F89010B-F458-482C-A134-054D016DDBCD}" srcOrd="2" destOrd="0" presId="urn:microsoft.com/office/officeart/2005/8/layout/hList7"/>
    <dgm:cxn modelId="{F89BB2FA-7179-4536-A105-6C993EBD3C2A}" type="presParOf" srcId="{BC648570-EF16-4CE7-94BE-99F8BB221D81}" destId="{98D02DF6-3176-4EDA-864D-B3F21983C538}" srcOrd="3" destOrd="0" presId="urn:microsoft.com/office/officeart/2005/8/layout/hList7"/>
    <dgm:cxn modelId="{DE282626-DA41-4EBB-B7FB-CD6229B5C0EF}" type="presParOf" srcId="{493629C1-0B69-41AE-9A4E-27DDBCC94012}" destId="{A99D142C-34AE-425A-BB2D-1B2A8E625C01}" srcOrd="1" destOrd="0" presId="urn:microsoft.com/office/officeart/2005/8/layout/hList7"/>
    <dgm:cxn modelId="{17AFB744-76CD-40E6-BCB1-E5066AB5BE9E}" type="presParOf" srcId="{493629C1-0B69-41AE-9A4E-27DDBCC94012}" destId="{9CDF5FBF-F015-42C0-95EC-E0C1E2153701}" srcOrd="2" destOrd="0" presId="urn:microsoft.com/office/officeart/2005/8/layout/hList7"/>
    <dgm:cxn modelId="{B9129F38-DEED-452C-9A73-ADA8615007D7}" type="presParOf" srcId="{9CDF5FBF-F015-42C0-95EC-E0C1E2153701}" destId="{338C3E81-4A31-4A0B-8960-58ED5E2FBE4D}" srcOrd="0" destOrd="0" presId="urn:microsoft.com/office/officeart/2005/8/layout/hList7"/>
    <dgm:cxn modelId="{D394DCA8-79CF-4831-ADD1-97DA16F005BD}" type="presParOf" srcId="{9CDF5FBF-F015-42C0-95EC-E0C1E2153701}" destId="{9AAC25DC-AF30-4FFD-B4D7-B4F24EF64D98}" srcOrd="1" destOrd="0" presId="urn:microsoft.com/office/officeart/2005/8/layout/hList7"/>
    <dgm:cxn modelId="{97438022-6A10-4025-B468-05904A4837AD}" type="presParOf" srcId="{9CDF5FBF-F015-42C0-95EC-E0C1E2153701}" destId="{833E2E46-7502-4E92-A3DE-54F5FCE6D69C}" srcOrd="2" destOrd="0" presId="urn:microsoft.com/office/officeart/2005/8/layout/hList7"/>
    <dgm:cxn modelId="{AF58A860-043D-4C96-88E7-E1AFDB80EB55}" type="presParOf" srcId="{9CDF5FBF-F015-42C0-95EC-E0C1E2153701}" destId="{FF6A552F-90E8-4CE9-926F-2C7017F8028A}" srcOrd="3" destOrd="0" presId="urn:microsoft.com/office/officeart/2005/8/layout/hList7"/>
    <dgm:cxn modelId="{E4A79161-C5D0-4126-AB57-11712E016457}" type="presParOf" srcId="{493629C1-0B69-41AE-9A4E-27DDBCC94012}" destId="{BFA30505-8954-4BA1-9B5A-A3D88AFD17F7}" srcOrd="3" destOrd="0" presId="urn:microsoft.com/office/officeart/2005/8/layout/hList7"/>
    <dgm:cxn modelId="{EEC54581-CC5A-4B39-B746-8F8D28A0C011}" type="presParOf" srcId="{493629C1-0B69-41AE-9A4E-27DDBCC94012}" destId="{3B2FBD07-7F56-4FC1-831B-D7F04B06F11F}" srcOrd="4" destOrd="0" presId="urn:microsoft.com/office/officeart/2005/8/layout/hList7"/>
    <dgm:cxn modelId="{21040904-5471-48D0-B1E5-A175D1338CF8}" type="presParOf" srcId="{3B2FBD07-7F56-4FC1-831B-D7F04B06F11F}" destId="{EC221F0A-976F-4BAC-868F-64DDF7D15F1F}" srcOrd="0" destOrd="0" presId="urn:microsoft.com/office/officeart/2005/8/layout/hList7"/>
    <dgm:cxn modelId="{600B6E3C-5849-471F-8DEA-73AA0AAE57E4}" type="presParOf" srcId="{3B2FBD07-7F56-4FC1-831B-D7F04B06F11F}" destId="{46D4FDAC-2053-4820-800E-4CCC7F58061B}" srcOrd="1" destOrd="0" presId="urn:microsoft.com/office/officeart/2005/8/layout/hList7"/>
    <dgm:cxn modelId="{75B80077-953C-4FE5-ADF8-100DE78461A1}" type="presParOf" srcId="{3B2FBD07-7F56-4FC1-831B-D7F04B06F11F}" destId="{3CEDF2F7-3E2D-42D7-B44D-15CE71436F1F}" srcOrd="2" destOrd="0" presId="urn:microsoft.com/office/officeart/2005/8/layout/hList7"/>
    <dgm:cxn modelId="{5D974C30-77A2-4DF5-9B7A-3B95A391D2E1}" type="presParOf" srcId="{3B2FBD07-7F56-4FC1-831B-D7F04B06F11F}" destId="{71D5908E-505B-4A95-95DA-31F2F7DF26B9}" srcOrd="3" destOrd="0" presId="urn:microsoft.com/office/officeart/2005/8/layout/hList7"/>
    <dgm:cxn modelId="{30B40BFC-4BC3-4A9B-8ECE-1E7A7915D274}" type="presParOf" srcId="{493629C1-0B69-41AE-9A4E-27DDBCC94012}" destId="{B3F16B09-E5E1-47F3-8A53-E7D3AEA35F0F}" srcOrd="5" destOrd="0" presId="urn:microsoft.com/office/officeart/2005/8/layout/hList7"/>
    <dgm:cxn modelId="{DD63AA37-07C5-42E4-95F1-C50EA85ED088}" type="presParOf" srcId="{493629C1-0B69-41AE-9A4E-27DDBCC94012}" destId="{84A1DBAE-3564-4D41-9A33-99B835ED425D}" srcOrd="6" destOrd="0" presId="urn:microsoft.com/office/officeart/2005/8/layout/hList7"/>
    <dgm:cxn modelId="{16582C3E-37FF-489E-ACF1-E036B6E90A7A}" type="presParOf" srcId="{84A1DBAE-3564-4D41-9A33-99B835ED425D}" destId="{33595C1F-1E9C-4D9E-A177-B14D2902C46D}" srcOrd="0" destOrd="0" presId="urn:microsoft.com/office/officeart/2005/8/layout/hList7"/>
    <dgm:cxn modelId="{C5731B96-7F9F-4F8F-ABBC-A605C07D2F66}" type="presParOf" srcId="{84A1DBAE-3564-4D41-9A33-99B835ED425D}" destId="{44A01DF3-9E95-4123-BE46-45429F3D0A27}" srcOrd="1" destOrd="0" presId="urn:microsoft.com/office/officeart/2005/8/layout/hList7"/>
    <dgm:cxn modelId="{F048C49F-42BE-4D50-BDDC-E3681BA00271}" type="presParOf" srcId="{84A1DBAE-3564-4D41-9A33-99B835ED425D}" destId="{3E93377D-2E5F-4755-A0FF-74AAE6D16588}" srcOrd="2" destOrd="0" presId="urn:microsoft.com/office/officeart/2005/8/layout/hList7"/>
    <dgm:cxn modelId="{F63789F4-7A5E-45EF-98E9-410A541C831E}" type="presParOf" srcId="{84A1DBAE-3564-4D41-9A33-99B835ED425D}" destId="{0A6649A8-AA7A-45A2-A845-5A2BAC3C5EC2}" srcOrd="3" destOrd="0" presId="urn:microsoft.com/office/officeart/2005/8/layout/hList7"/>
    <dgm:cxn modelId="{68C050E7-F288-475A-A77C-54914EA9EE8C}" type="presParOf" srcId="{493629C1-0B69-41AE-9A4E-27DDBCC94012}" destId="{303CE8E2-6DCC-4A6A-B17C-080FF442D455}" srcOrd="7" destOrd="0" presId="urn:microsoft.com/office/officeart/2005/8/layout/hList7"/>
    <dgm:cxn modelId="{DB43ED15-D2C8-4459-AC75-03FB2CDC65E0}" type="presParOf" srcId="{493629C1-0B69-41AE-9A4E-27DDBCC94012}" destId="{88D795CB-E8E4-459B-A48B-6B68EE0007BC}" srcOrd="8" destOrd="0" presId="urn:microsoft.com/office/officeart/2005/8/layout/hList7"/>
    <dgm:cxn modelId="{512D85F9-7CC6-464F-A99A-9CB67433512B}" type="presParOf" srcId="{88D795CB-E8E4-459B-A48B-6B68EE0007BC}" destId="{BC8365D1-1CAA-4FE8-9A42-BAA05F9A00A3}" srcOrd="0" destOrd="0" presId="urn:microsoft.com/office/officeart/2005/8/layout/hList7"/>
    <dgm:cxn modelId="{525026A8-B521-42E8-9D89-3AAB95844B91}" type="presParOf" srcId="{88D795CB-E8E4-459B-A48B-6B68EE0007BC}" destId="{056734B3-8A1D-4F25-BCED-83742728A66A}" srcOrd="1" destOrd="0" presId="urn:microsoft.com/office/officeart/2005/8/layout/hList7"/>
    <dgm:cxn modelId="{A65A809B-4FD8-4405-8239-C80784E3F472}" type="presParOf" srcId="{88D795CB-E8E4-459B-A48B-6B68EE0007BC}" destId="{D095CB85-37C1-473A-A620-E2374FEA9386}" srcOrd="2" destOrd="0" presId="urn:microsoft.com/office/officeart/2005/8/layout/hList7"/>
    <dgm:cxn modelId="{08D3CDF9-0623-46D0-9802-9B5DF83C3327}" type="presParOf" srcId="{88D795CB-E8E4-459B-A48B-6B68EE0007BC}" destId="{AB8CF49C-959F-4DD7-8233-F0B6E58DBA87}"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72C441-51D0-4DB2-B247-5CD6F8F0989F}" type="doc">
      <dgm:prSet loTypeId="urn:microsoft.com/office/officeart/2005/8/layout/hList7" loCatId="process" qsTypeId="urn:microsoft.com/office/officeart/2005/8/quickstyle/simple1" qsCatId="simple" csTypeId="urn:microsoft.com/office/officeart/2005/8/colors/colorful3" csCatId="colorful" phldr="1"/>
      <dgm:spPr/>
    </dgm:pt>
    <dgm:pt modelId="{BB8BC2A1-F643-4A81-8547-1314C2356FEF}">
      <dgm:prSet phldrT="[Text]" custT="1"/>
      <dgm:spPr/>
      <dgm:t>
        <a:bodyPr/>
        <a:lstStyle/>
        <a:p>
          <a:pPr algn="ctr">
            <a:lnSpc>
              <a:spcPct val="90000"/>
            </a:lnSpc>
            <a:buNone/>
          </a:pPr>
          <a:r>
            <a:rPr lang="en-US" sz="1600" b="1" u="sng"/>
            <a:t>Exploratory Analysis</a:t>
          </a:r>
        </a:p>
      </dgm:t>
    </dgm:pt>
    <dgm:pt modelId="{26A2F785-EDB5-45E3-82FD-AEF3699512B1}" type="parTrans" cxnId="{922CA888-5D49-4B26-9634-AC0D1F59BEE5}">
      <dgm:prSet/>
      <dgm:spPr/>
      <dgm:t>
        <a:bodyPr/>
        <a:lstStyle/>
        <a:p>
          <a:endParaRPr lang="en-US"/>
        </a:p>
      </dgm:t>
    </dgm:pt>
    <dgm:pt modelId="{25D4023D-224C-47D3-9474-4B23DE4ABD07}" type="sibTrans" cxnId="{922CA888-5D49-4B26-9634-AC0D1F59BEE5}">
      <dgm:prSet/>
      <dgm:spPr/>
      <dgm:t>
        <a:bodyPr/>
        <a:lstStyle/>
        <a:p>
          <a:endParaRPr lang="en-US"/>
        </a:p>
      </dgm:t>
    </dgm:pt>
    <dgm:pt modelId="{A347069F-C36A-4561-A2CC-DD427B81CE77}">
      <dgm:prSet phldrT="[Text]" custT="1"/>
      <dgm:spPr/>
      <dgm:t>
        <a:bodyPr/>
        <a:lstStyle/>
        <a:p>
          <a:pPr algn="ctr">
            <a:lnSpc>
              <a:spcPct val="90000"/>
            </a:lnSpc>
          </a:pPr>
          <a:r>
            <a:rPr lang="en-US" sz="1500" b="1" u="sng"/>
            <a:t>Create Data Plan</a:t>
          </a:r>
        </a:p>
        <a:p>
          <a:pPr algn="ctr">
            <a:lnSpc>
              <a:spcPct val="150000"/>
            </a:lnSpc>
          </a:pPr>
          <a:r>
            <a:rPr lang="en-US" sz="1200"/>
            <a:t>Aggregate data at month level and filter for non-returnable orders</a:t>
          </a:r>
          <a:endParaRPr lang="en-US" sz="1200" b="1"/>
        </a:p>
      </dgm:t>
    </dgm:pt>
    <dgm:pt modelId="{99008ED9-2D55-4F1E-B00C-83DBEB002C71}" type="parTrans" cxnId="{CEFEAA0E-C57D-4C1D-9A6B-E635E8FA6369}">
      <dgm:prSet/>
      <dgm:spPr/>
      <dgm:t>
        <a:bodyPr/>
        <a:lstStyle/>
        <a:p>
          <a:endParaRPr lang="en-US"/>
        </a:p>
      </dgm:t>
    </dgm:pt>
    <dgm:pt modelId="{44C73CFF-B57B-4D83-9754-17B1B531A2E9}" type="sibTrans" cxnId="{CEFEAA0E-C57D-4C1D-9A6B-E635E8FA6369}">
      <dgm:prSet/>
      <dgm:spPr/>
      <dgm:t>
        <a:bodyPr/>
        <a:lstStyle/>
        <a:p>
          <a:endParaRPr lang="en-US"/>
        </a:p>
      </dgm:t>
    </dgm:pt>
    <dgm:pt modelId="{FBBE4A82-A250-466C-BB0A-8C12FB62CBA0}">
      <dgm:prSet phldrT="[Text]" custT="1"/>
      <dgm:spPr/>
      <dgm:t>
        <a:bodyPr/>
        <a:lstStyle/>
        <a:p>
          <a:pPr algn="ctr">
            <a:lnSpc>
              <a:spcPct val="90000"/>
            </a:lnSpc>
          </a:pPr>
          <a:r>
            <a:rPr lang="en-US" sz="1700" b="1" u="sng"/>
            <a:t>Pick Forecasting Technique</a:t>
          </a:r>
        </a:p>
        <a:p>
          <a:pPr algn="ctr">
            <a:lnSpc>
              <a:spcPct val="150000"/>
            </a:lnSpc>
          </a:pPr>
          <a:r>
            <a:rPr lang="en-US" sz="1200" b="0"/>
            <a:t>Evaluate models and select the one with highest accuracy</a:t>
          </a:r>
        </a:p>
      </dgm:t>
    </dgm:pt>
    <dgm:pt modelId="{2350341F-B30E-4DB8-BC8D-A24A215F23E7}" type="parTrans" cxnId="{FF1397FE-B8DD-4337-87E0-1C563660275E}">
      <dgm:prSet/>
      <dgm:spPr/>
      <dgm:t>
        <a:bodyPr/>
        <a:lstStyle/>
        <a:p>
          <a:endParaRPr lang="en-US"/>
        </a:p>
      </dgm:t>
    </dgm:pt>
    <dgm:pt modelId="{48264DA5-1C19-44B6-8C8D-A42134ABC0EB}" type="sibTrans" cxnId="{FF1397FE-B8DD-4337-87E0-1C563660275E}">
      <dgm:prSet/>
      <dgm:spPr/>
      <dgm:t>
        <a:bodyPr/>
        <a:lstStyle/>
        <a:p>
          <a:endParaRPr lang="en-US"/>
        </a:p>
      </dgm:t>
    </dgm:pt>
    <dgm:pt modelId="{9951D6E5-5798-41FC-8F20-F70889576630}">
      <dgm:prSet phldrT="[Text]" custT="1"/>
      <dgm:spPr/>
      <dgm:t>
        <a:bodyPr/>
        <a:lstStyle/>
        <a:p>
          <a:pPr algn="ctr">
            <a:lnSpc>
              <a:spcPct val="90000"/>
            </a:lnSpc>
          </a:pPr>
          <a:r>
            <a:rPr lang="en-US" sz="1600" b="1" u="sng"/>
            <a:t>Predict The Data</a:t>
          </a:r>
        </a:p>
        <a:p>
          <a:pPr algn="ctr">
            <a:lnSpc>
              <a:spcPct val="150000"/>
            </a:lnSpc>
          </a:pPr>
          <a:r>
            <a:rPr lang="en-US" sz="1200"/>
            <a:t>Forecasted Sales across regions and categories</a:t>
          </a:r>
          <a:endParaRPr lang="en-US" sz="1200" b="1"/>
        </a:p>
      </dgm:t>
    </dgm:pt>
    <dgm:pt modelId="{A1580B4A-0927-46B3-A66F-B9771E6E73FE}" type="parTrans" cxnId="{DB1DFC5C-FEC9-4DC0-B783-EF770D04298A}">
      <dgm:prSet/>
      <dgm:spPr/>
      <dgm:t>
        <a:bodyPr/>
        <a:lstStyle/>
        <a:p>
          <a:endParaRPr lang="en-US"/>
        </a:p>
      </dgm:t>
    </dgm:pt>
    <dgm:pt modelId="{03A0B8EC-1B72-48D7-9B25-7DB168460050}" type="sibTrans" cxnId="{DB1DFC5C-FEC9-4DC0-B783-EF770D04298A}">
      <dgm:prSet/>
      <dgm:spPr/>
      <dgm:t>
        <a:bodyPr/>
        <a:lstStyle/>
        <a:p>
          <a:endParaRPr lang="en-US"/>
        </a:p>
      </dgm:t>
    </dgm:pt>
    <dgm:pt modelId="{0091A69A-47A2-4468-B0F1-6C9BE7AEE81B}">
      <dgm:prSet phldrT="[Text]"/>
      <dgm:spPr/>
      <dgm:t>
        <a:bodyPr/>
        <a:lstStyle/>
        <a:p>
          <a:pPr algn="ctr">
            <a:lnSpc>
              <a:spcPct val="90000"/>
            </a:lnSpc>
            <a:buNone/>
          </a:pPr>
          <a:r>
            <a:rPr lang="en-US" sz="1700" b="1" u="sng"/>
            <a:t>Recommendations And Next Steps</a:t>
          </a:r>
        </a:p>
      </dgm:t>
    </dgm:pt>
    <dgm:pt modelId="{6C327D2D-FAD0-4CE6-8421-37C23D5DCF56}" type="parTrans" cxnId="{3DC8D776-97FE-4D92-93C4-664F872D756D}">
      <dgm:prSet/>
      <dgm:spPr/>
      <dgm:t>
        <a:bodyPr/>
        <a:lstStyle/>
        <a:p>
          <a:endParaRPr lang="en-US"/>
        </a:p>
      </dgm:t>
    </dgm:pt>
    <dgm:pt modelId="{1F2926C4-2C79-479A-8650-941C3AA2E6CC}" type="sibTrans" cxnId="{3DC8D776-97FE-4D92-93C4-664F872D756D}">
      <dgm:prSet/>
      <dgm:spPr/>
      <dgm:t>
        <a:bodyPr/>
        <a:lstStyle/>
        <a:p>
          <a:endParaRPr lang="en-US"/>
        </a:p>
      </dgm:t>
    </dgm:pt>
    <dgm:pt modelId="{853ABFBB-8E29-40D5-840D-C48CF1C539CF}">
      <dgm:prSet phldrT="[Text]" custT="1"/>
      <dgm:spPr/>
      <dgm:t>
        <a:bodyPr/>
        <a:lstStyle/>
        <a:p>
          <a:pPr algn="l">
            <a:lnSpc>
              <a:spcPct val="150000"/>
            </a:lnSpc>
            <a:buClr>
              <a:schemeClr val="bg1"/>
            </a:buClr>
            <a:buFont typeface="Arial" panose="020B0604020202020204" pitchFamily="34" charset="0"/>
            <a:buNone/>
          </a:pPr>
          <a:r>
            <a:rPr lang="en-US" sz="1400"/>
            <a:t>	</a:t>
          </a:r>
          <a:r>
            <a:rPr lang="en-US" sz="1200"/>
            <a:t>Descriptive analysis to identify distribution of sales and profit across regions and categories</a:t>
          </a:r>
          <a:endParaRPr lang="en-US" sz="1400"/>
        </a:p>
      </dgm:t>
    </dgm:pt>
    <dgm:pt modelId="{3BC59941-BFE1-46FF-8B29-BA91E209AACF}" type="parTrans" cxnId="{BA45C36F-3266-4DBB-B763-AD3105A4B282}">
      <dgm:prSet/>
      <dgm:spPr/>
      <dgm:t>
        <a:bodyPr/>
        <a:lstStyle/>
        <a:p>
          <a:endParaRPr lang="en-US"/>
        </a:p>
      </dgm:t>
    </dgm:pt>
    <dgm:pt modelId="{DE1DE5BF-8655-4100-822D-B2DC52F03052}" type="sibTrans" cxnId="{BA45C36F-3266-4DBB-B763-AD3105A4B282}">
      <dgm:prSet/>
      <dgm:spPr/>
      <dgm:t>
        <a:bodyPr/>
        <a:lstStyle/>
        <a:p>
          <a:endParaRPr lang="en-US"/>
        </a:p>
      </dgm:t>
    </dgm:pt>
    <dgm:pt modelId="{71BFEEB2-3B9E-44D0-9007-591FCCB446B9}">
      <dgm:prSet phldrT="[Text]" custT="1"/>
      <dgm:spPr/>
      <dgm:t>
        <a:bodyPr/>
        <a:lstStyle/>
        <a:p>
          <a:pPr algn="ctr">
            <a:lnSpc>
              <a:spcPct val="150000"/>
            </a:lnSpc>
            <a:buClr>
              <a:schemeClr val="bg1"/>
            </a:buClr>
            <a:buFont typeface="Arial" panose="020B0604020202020204" pitchFamily="34" charset="0"/>
            <a:buNone/>
          </a:pPr>
          <a:r>
            <a:rPr lang="en-US" sz="1200"/>
            <a:t>Call out risky and profit- making regions and categories to focus</a:t>
          </a:r>
        </a:p>
      </dgm:t>
    </dgm:pt>
    <dgm:pt modelId="{C94EF8AA-4B72-416F-B06C-0C5E059719D9}" type="parTrans" cxnId="{156C286E-DAC1-47E6-8958-445CA6E67117}">
      <dgm:prSet/>
      <dgm:spPr/>
      <dgm:t>
        <a:bodyPr/>
        <a:lstStyle/>
        <a:p>
          <a:endParaRPr lang="en-US"/>
        </a:p>
      </dgm:t>
    </dgm:pt>
    <dgm:pt modelId="{25F5850D-CE6E-4964-A05C-638C9AC19094}" type="sibTrans" cxnId="{156C286E-DAC1-47E6-8958-445CA6E67117}">
      <dgm:prSet/>
      <dgm:spPr/>
      <dgm:t>
        <a:bodyPr/>
        <a:lstStyle/>
        <a:p>
          <a:endParaRPr lang="en-US"/>
        </a:p>
      </dgm:t>
    </dgm:pt>
    <dgm:pt modelId="{255A9435-A0CE-4A3B-9DFF-AAC50DC6563A}" type="pres">
      <dgm:prSet presAssocID="{9D72C441-51D0-4DB2-B247-5CD6F8F0989F}" presName="Name0" presStyleCnt="0">
        <dgm:presLayoutVars>
          <dgm:dir/>
          <dgm:resizeHandles val="exact"/>
        </dgm:presLayoutVars>
      </dgm:prSet>
      <dgm:spPr/>
    </dgm:pt>
    <dgm:pt modelId="{C8B949F5-9547-4D2A-B54A-FFDB05ECC82A}" type="pres">
      <dgm:prSet presAssocID="{9D72C441-51D0-4DB2-B247-5CD6F8F0989F}" presName="fgShape" presStyleLbl="fgShp" presStyleIdx="0" presStyleCnt="1"/>
      <dgm:spPr/>
    </dgm:pt>
    <dgm:pt modelId="{493629C1-0B69-41AE-9A4E-27DDBCC94012}" type="pres">
      <dgm:prSet presAssocID="{9D72C441-51D0-4DB2-B247-5CD6F8F0989F}" presName="linComp" presStyleCnt="0"/>
      <dgm:spPr/>
    </dgm:pt>
    <dgm:pt modelId="{BC648570-EF16-4CE7-94BE-99F8BB221D81}" type="pres">
      <dgm:prSet presAssocID="{BB8BC2A1-F643-4A81-8547-1314C2356FEF}" presName="compNode" presStyleCnt="0"/>
      <dgm:spPr/>
    </dgm:pt>
    <dgm:pt modelId="{7890EFC4-EEDC-40D3-B0E5-3915B9B2B566}" type="pres">
      <dgm:prSet presAssocID="{BB8BC2A1-F643-4A81-8547-1314C2356FEF}" presName="bkgdShape" presStyleLbl="node1" presStyleIdx="0" presStyleCnt="5"/>
      <dgm:spPr/>
    </dgm:pt>
    <dgm:pt modelId="{2CD4C71F-D74B-4480-ACE8-BD6034E3F9AA}" type="pres">
      <dgm:prSet presAssocID="{BB8BC2A1-F643-4A81-8547-1314C2356FEF}" presName="nodeTx" presStyleLbl="node1" presStyleIdx="0" presStyleCnt="5">
        <dgm:presLayoutVars>
          <dgm:bulletEnabled val="1"/>
        </dgm:presLayoutVars>
      </dgm:prSet>
      <dgm:spPr/>
    </dgm:pt>
    <dgm:pt modelId="{8F89010B-F458-482C-A134-054D016DDBCD}" type="pres">
      <dgm:prSet presAssocID="{BB8BC2A1-F643-4A81-8547-1314C2356FEF}" presName="invisiNode" presStyleLbl="node1" presStyleIdx="0" presStyleCnt="5"/>
      <dgm:spPr/>
    </dgm:pt>
    <dgm:pt modelId="{98D02DF6-3176-4EDA-864D-B3F21983C538}" type="pres">
      <dgm:prSet presAssocID="{BB8BC2A1-F643-4A81-8547-1314C2356FEF}" presName="imagNode"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esearch outline"/>
        </a:ext>
      </dgm:extLst>
    </dgm:pt>
    <dgm:pt modelId="{A99D142C-34AE-425A-BB2D-1B2A8E625C01}" type="pres">
      <dgm:prSet presAssocID="{25D4023D-224C-47D3-9474-4B23DE4ABD07}" presName="sibTrans" presStyleLbl="sibTrans2D1" presStyleIdx="0" presStyleCnt="0"/>
      <dgm:spPr/>
    </dgm:pt>
    <dgm:pt modelId="{9CDF5FBF-F015-42C0-95EC-E0C1E2153701}" type="pres">
      <dgm:prSet presAssocID="{A347069F-C36A-4561-A2CC-DD427B81CE77}" presName="compNode" presStyleCnt="0"/>
      <dgm:spPr/>
    </dgm:pt>
    <dgm:pt modelId="{338C3E81-4A31-4A0B-8960-58ED5E2FBE4D}" type="pres">
      <dgm:prSet presAssocID="{A347069F-C36A-4561-A2CC-DD427B81CE77}" presName="bkgdShape" presStyleLbl="node1" presStyleIdx="1" presStyleCnt="5"/>
      <dgm:spPr/>
    </dgm:pt>
    <dgm:pt modelId="{9AAC25DC-AF30-4FFD-B4D7-B4F24EF64D98}" type="pres">
      <dgm:prSet presAssocID="{A347069F-C36A-4561-A2CC-DD427B81CE77}" presName="nodeTx" presStyleLbl="node1" presStyleIdx="1" presStyleCnt="5">
        <dgm:presLayoutVars>
          <dgm:bulletEnabled val="1"/>
        </dgm:presLayoutVars>
      </dgm:prSet>
      <dgm:spPr/>
    </dgm:pt>
    <dgm:pt modelId="{833E2E46-7502-4E92-A3DE-54F5FCE6D69C}" type="pres">
      <dgm:prSet presAssocID="{A347069F-C36A-4561-A2CC-DD427B81CE77}" presName="invisiNode" presStyleLbl="node1" presStyleIdx="1" presStyleCnt="5"/>
      <dgm:spPr/>
    </dgm:pt>
    <dgm:pt modelId="{FF6A552F-90E8-4CE9-926F-2C7017F8028A}" type="pres">
      <dgm:prSet presAssocID="{A347069F-C36A-4561-A2CC-DD427B81CE77}"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older Search with solid fill"/>
        </a:ext>
      </dgm:extLst>
    </dgm:pt>
    <dgm:pt modelId="{BFA30505-8954-4BA1-9B5A-A3D88AFD17F7}" type="pres">
      <dgm:prSet presAssocID="{44C73CFF-B57B-4D83-9754-17B1B531A2E9}" presName="sibTrans" presStyleLbl="sibTrans2D1" presStyleIdx="0" presStyleCnt="0"/>
      <dgm:spPr/>
    </dgm:pt>
    <dgm:pt modelId="{3B2FBD07-7F56-4FC1-831B-D7F04B06F11F}" type="pres">
      <dgm:prSet presAssocID="{FBBE4A82-A250-466C-BB0A-8C12FB62CBA0}" presName="compNode" presStyleCnt="0"/>
      <dgm:spPr/>
    </dgm:pt>
    <dgm:pt modelId="{EC221F0A-976F-4BAC-868F-64DDF7D15F1F}" type="pres">
      <dgm:prSet presAssocID="{FBBE4A82-A250-466C-BB0A-8C12FB62CBA0}" presName="bkgdShape" presStyleLbl="node1" presStyleIdx="2" presStyleCnt="5"/>
      <dgm:spPr/>
    </dgm:pt>
    <dgm:pt modelId="{46D4FDAC-2053-4820-800E-4CCC7F58061B}" type="pres">
      <dgm:prSet presAssocID="{FBBE4A82-A250-466C-BB0A-8C12FB62CBA0}" presName="nodeTx" presStyleLbl="node1" presStyleIdx="2" presStyleCnt="5">
        <dgm:presLayoutVars>
          <dgm:bulletEnabled val="1"/>
        </dgm:presLayoutVars>
      </dgm:prSet>
      <dgm:spPr/>
    </dgm:pt>
    <dgm:pt modelId="{3CEDF2F7-3E2D-42D7-B44D-15CE71436F1F}" type="pres">
      <dgm:prSet presAssocID="{FBBE4A82-A250-466C-BB0A-8C12FB62CBA0}" presName="invisiNode" presStyleLbl="node1" presStyleIdx="2" presStyleCnt="5"/>
      <dgm:spPr/>
    </dgm:pt>
    <dgm:pt modelId="{71D5908E-505B-4A95-95DA-31F2F7DF26B9}" type="pres">
      <dgm:prSet presAssocID="{FBBE4A82-A250-466C-BB0A-8C12FB62CBA0}"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Future with solid fill"/>
        </a:ext>
      </dgm:extLst>
    </dgm:pt>
    <dgm:pt modelId="{B3F16B09-E5E1-47F3-8A53-E7D3AEA35F0F}" type="pres">
      <dgm:prSet presAssocID="{48264DA5-1C19-44B6-8C8D-A42134ABC0EB}" presName="sibTrans" presStyleLbl="sibTrans2D1" presStyleIdx="0" presStyleCnt="0"/>
      <dgm:spPr/>
    </dgm:pt>
    <dgm:pt modelId="{84A1DBAE-3564-4D41-9A33-99B835ED425D}" type="pres">
      <dgm:prSet presAssocID="{9951D6E5-5798-41FC-8F20-F70889576630}" presName="compNode" presStyleCnt="0"/>
      <dgm:spPr/>
    </dgm:pt>
    <dgm:pt modelId="{33595C1F-1E9C-4D9E-A177-B14D2902C46D}" type="pres">
      <dgm:prSet presAssocID="{9951D6E5-5798-41FC-8F20-F70889576630}" presName="bkgdShape" presStyleLbl="node1" presStyleIdx="3" presStyleCnt="5"/>
      <dgm:spPr/>
    </dgm:pt>
    <dgm:pt modelId="{44A01DF3-9E95-4123-BE46-45429F3D0A27}" type="pres">
      <dgm:prSet presAssocID="{9951D6E5-5798-41FC-8F20-F70889576630}" presName="nodeTx" presStyleLbl="node1" presStyleIdx="3" presStyleCnt="5">
        <dgm:presLayoutVars>
          <dgm:bulletEnabled val="1"/>
        </dgm:presLayoutVars>
      </dgm:prSet>
      <dgm:spPr/>
    </dgm:pt>
    <dgm:pt modelId="{3E93377D-2E5F-4755-A0FF-74AAE6D16588}" type="pres">
      <dgm:prSet presAssocID="{9951D6E5-5798-41FC-8F20-F70889576630}" presName="invisiNode" presStyleLbl="node1" presStyleIdx="3" presStyleCnt="5"/>
      <dgm:spPr/>
    </dgm:pt>
    <dgm:pt modelId="{0A6649A8-AA7A-45A2-A845-5A2BAC3C5EC2}" type="pres">
      <dgm:prSet presAssocID="{9951D6E5-5798-41FC-8F20-F70889576630}" presName="imagNode" presStyleLbl="fgImgPlac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tatistics outline"/>
        </a:ext>
      </dgm:extLst>
    </dgm:pt>
    <dgm:pt modelId="{303CE8E2-6DCC-4A6A-B17C-080FF442D455}" type="pres">
      <dgm:prSet presAssocID="{03A0B8EC-1B72-48D7-9B25-7DB168460050}" presName="sibTrans" presStyleLbl="sibTrans2D1" presStyleIdx="0" presStyleCnt="0"/>
      <dgm:spPr/>
    </dgm:pt>
    <dgm:pt modelId="{88D795CB-E8E4-459B-A48B-6B68EE0007BC}" type="pres">
      <dgm:prSet presAssocID="{0091A69A-47A2-4468-B0F1-6C9BE7AEE81B}" presName="compNode" presStyleCnt="0"/>
      <dgm:spPr/>
    </dgm:pt>
    <dgm:pt modelId="{BC8365D1-1CAA-4FE8-9A42-BAA05F9A00A3}" type="pres">
      <dgm:prSet presAssocID="{0091A69A-47A2-4468-B0F1-6C9BE7AEE81B}" presName="bkgdShape" presStyleLbl="node1" presStyleIdx="4" presStyleCnt="5"/>
      <dgm:spPr/>
    </dgm:pt>
    <dgm:pt modelId="{056734B3-8A1D-4F25-BCED-83742728A66A}" type="pres">
      <dgm:prSet presAssocID="{0091A69A-47A2-4468-B0F1-6C9BE7AEE81B}" presName="nodeTx" presStyleLbl="node1" presStyleIdx="4" presStyleCnt="5">
        <dgm:presLayoutVars>
          <dgm:bulletEnabled val="1"/>
        </dgm:presLayoutVars>
      </dgm:prSet>
      <dgm:spPr/>
    </dgm:pt>
    <dgm:pt modelId="{D095CB85-37C1-473A-A620-E2374FEA9386}" type="pres">
      <dgm:prSet presAssocID="{0091A69A-47A2-4468-B0F1-6C9BE7AEE81B}" presName="invisiNode" presStyleLbl="node1" presStyleIdx="4" presStyleCnt="5"/>
      <dgm:spPr/>
    </dgm:pt>
    <dgm:pt modelId="{AB8CF49C-959F-4DD7-8233-F0B6E58DBA87}" type="pres">
      <dgm:prSet presAssocID="{0091A69A-47A2-4468-B0F1-6C9BE7AEE81B}" presName="imagNode" presStyleLbl="fgImgPlac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Lights On with solid fill"/>
        </a:ext>
      </dgm:extLst>
    </dgm:pt>
  </dgm:ptLst>
  <dgm:cxnLst>
    <dgm:cxn modelId="{CEFEAA0E-C57D-4C1D-9A6B-E635E8FA6369}" srcId="{9D72C441-51D0-4DB2-B247-5CD6F8F0989F}" destId="{A347069F-C36A-4561-A2CC-DD427B81CE77}" srcOrd="1" destOrd="0" parTransId="{99008ED9-2D55-4F1E-B00C-83DBEB002C71}" sibTransId="{44C73CFF-B57B-4D83-9754-17B1B531A2E9}"/>
    <dgm:cxn modelId="{9B9B721A-77B1-954C-A100-A6BEB360457A}" type="presOf" srcId="{853ABFBB-8E29-40D5-840D-C48CF1C539CF}" destId="{2CD4C71F-D74B-4480-ACE8-BD6034E3F9AA}" srcOrd="1" destOrd="1" presId="urn:microsoft.com/office/officeart/2005/8/layout/hList7"/>
    <dgm:cxn modelId="{29116820-E654-BD4C-A8F4-F42DF249D669}" type="presOf" srcId="{853ABFBB-8E29-40D5-840D-C48CF1C539CF}" destId="{7890EFC4-EEDC-40D3-B0E5-3915B9B2B566}" srcOrd="0" destOrd="1" presId="urn:microsoft.com/office/officeart/2005/8/layout/hList7"/>
    <dgm:cxn modelId="{DB1DFC5C-FEC9-4DC0-B783-EF770D04298A}" srcId="{9D72C441-51D0-4DB2-B247-5CD6F8F0989F}" destId="{9951D6E5-5798-41FC-8F20-F70889576630}" srcOrd="3" destOrd="0" parTransId="{A1580B4A-0927-46B3-A66F-B9771E6E73FE}" sibTransId="{03A0B8EC-1B72-48D7-9B25-7DB168460050}"/>
    <dgm:cxn modelId="{6BF82041-F9B6-4D4A-8DA2-F6111373E772}" type="presOf" srcId="{9951D6E5-5798-41FC-8F20-F70889576630}" destId="{33595C1F-1E9C-4D9E-A177-B14D2902C46D}" srcOrd="0" destOrd="0" presId="urn:microsoft.com/office/officeart/2005/8/layout/hList7"/>
    <dgm:cxn modelId="{3181A264-1F76-644C-860E-DC469ED76839}" type="presOf" srcId="{71BFEEB2-3B9E-44D0-9007-591FCCB446B9}" destId="{BC8365D1-1CAA-4FE8-9A42-BAA05F9A00A3}" srcOrd="0" destOrd="1" presId="urn:microsoft.com/office/officeart/2005/8/layout/hList7"/>
    <dgm:cxn modelId="{43DE5E6D-446D-1345-85CD-A71A949497DC}" type="presOf" srcId="{FBBE4A82-A250-466C-BB0A-8C12FB62CBA0}" destId="{EC221F0A-976F-4BAC-868F-64DDF7D15F1F}" srcOrd="0" destOrd="0" presId="urn:microsoft.com/office/officeart/2005/8/layout/hList7"/>
    <dgm:cxn modelId="{156C286E-DAC1-47E6-8958-445CA6E67117}" srcId="{0091A69A-47A2-4468-B0F1-6C9BE7AEE81B}" destId="{71BFEEB2-3B9E-44D0-9007-591FCCB446B9}" srcOrd="0" destOrd="0" parTransId="{C94EF8AA-4B72-416F-B06C-0C5E059719D9}" sibTransId="{25F5850D-CE6E-4964-A05C-638C9AC19094}"/>
    <dgm:cxn modelId="{BA45C36F-3266-4DBB-B763-AD3105A4B282}" srcId="{BB8BC2A1-F643-4A81-8547-1314C2356FEF}" destId="{853ABFBB-8E29-40D5-840D-C48CF1C539CF}" srcOrd="0" destOrd="0" parTransId="{3BC59941-BFE1-46FF-8B29-BA91E209AACF}" sibTransId="{DE1DE5BF-8655-4100-822D-B2DC52F03052}"/>
    <dgm:cxn modelId="{0F08CF73-5C45-A34E-AEB6-EBD9CD82B51A}" type="presOf" srcId="{BB8BC2A1-F643-4A81-8547-1314C2356FEF}" destId="{7890EFC4-EEDC-40D3-B0E5-3915B9B2B566}" srcOrd="0" destOrd="0" presId="urn:microsoft.com/office/officeart/2005/8/layout/hList7"/>
    <dgm:cxn modelId="{C0F49C56-765C-3E42-B790-154E55CCCA92}" type="presOf" srcId="{0091A69A-47A2-4468-B0F1-6C9BE7AEE81B}" destId="{BC8365D1-1CAA-4FE8-9A42-BAA05F9A00A3}" srcOrd="0" destOrd="0" presId="urn:microsoft.com/office/officeart/2005/8/layout/hList7"/>
    <dgm:cxn modelId="{3DC8D776-97FE-4D92-93C4-664F872D756D}" srcId="{9D72C441-51D0-4DB2-B247-5CD6F8F0989F}" destId="{0091A69A-47A2-4468-B0F1-6C9BE7AEE81B}" srcOrd="4" destOrd="0" parTransId="{6C327D2D-FAD0-4CE6-8421-37C23D5DCF56}" sibTransId="{1F2926C4-2C79-479A-8650-941C3AA2E6CC}"/>
    <dgm:cxn modelId="{922CA888-5D49-4B26-9634-AC0D1F59BEE5}" srcId="{9D72C441-51D0-4DB2-B247-5CD6F8F0989F}" destId="{BB8BC2A1-F643-4A81-8547-1314C2356FEF}" srcOrd="0" destOrd="0" parTransId="{26A2F785-EDB5-45E3-82FD-AEF3699512B1}" sibTransId="{25D4023D-224C-47D3-9474-4B23DE4ABD07}"/>
    <dgm:cxn modelId="{0266638B-5912-EA46-B219-8EE97986B8AE}" type="presOf" srcId="{48264DA5-1C19-44B6-8C8D-A42134ABC0EB}" destId="{B3F16B09-E5E1-47F3-8A53-E7D3AEA35F0F}" srcOrd="0" destOrd="0" presId="urn:microsoft.com/office/officeart/2005/8/layout/hList7"/>
    <dgm:cxn modelId="{975E9C90-039E-A641-9295-A803673422F2}" type="presOf" srcId="{71BFEEB2-3B9E-44D0-9007-591FCCB446B9}" destId="{056734B3-8A1D-4F25-BCED-83742728A66A}" srcOrd="1" destOrd="1" presId="urn:microsoft.com/office/officeart/2005/8/layout/hList7"/>
    <dgm:cxn modelId="{803C059A-1C67-EA49-8797-4AB1F8CD57B1}" type="presOf" srcId="{BB8BC2A1-F643-4A81-8547-1314C2356FEF}" destId="{2CD4C71F-D74B-4480-ACE8-BD6034E3F9AA}" srcOrd="1" destOrd="0" presId="urn:microsoft.com/office/officeart/2005/8/layout/hList7"/>
    <dgm:cxn modelId="{B016B89A-F42F-DE4A-964C-9DDE94C3192E}" type="presOf" srcId="{A347069F-C36A-4561-A2CC-DD427B81CE77}" destId="{338C3E81-4A31-4A0B-8960-58ED5E2FBE4D}" srcOrd="0" destOrd="0" presId="urn:microsoft.com/office/officeart/2005/8/layout/hList7"/>
    <dgm:cxn modelId="{A4183B9F-8DBB-7844-8F49-DF199CC02C8E}" type="presOf" srcId="{A347069F-C36A-4561-A2CC-DD427B81CE77}" destId="{9AAC25DC-AF30-4FFD-B4D7-B4F24EF64D98}" srcOrd="1" destOrd="0" presId="urn:microsoft.com/office/officeart/2005/8/layout/hList7"/>
    <dgm:cxn modelId="{C10B41B7-8A29-C24A-AE7F-76C8C0288167}" type="presOf" srcId="{44C73CFF-B57B-4D83-9754-17B1B531A2E9}" destId="{BFA30505-8954-4BA1-9B5A-A3D88AFD17F7}" srcOrd="0" destOrd="0" presId="urn:microsoft.com/office/officeart/2005/8/layout/hList7"/>
    <dgm:cxn modelId="{5BAD22C9-0C14-8E41-92E1-DD4D3BBA5723}" type="presOf" srcId="{FBBE4A82-A250-466C-BB0A-8C12FB62CBA0}" destId="{46D4FDAC-2053-4820-800E-4CCC7F58061B}" srcOrd="1" destOrd="0" presId="urn:microsoft.com/office/officeart/2005/8/layout/hList7"/>
    <dgm:cxn modelId="{628A7ECF-9CAA-FD4D-BB7F-4B68C0D2DBCB}" type="presOf" srcId="{9951D6E5-5798-41FC-8F20-F70889576630}" destId="{44A01DF3-9E95-4123-BE46-45429F3D0A27}" srcOrd="1" destOrd="0" presId="urn:microsoft.com/office/officeart/2005/8/layout/hList7"/>
    <dgm:cxn modelId="{B55914D3-4B39-7748-AF8C-827ED9DA544B}" type="presOf" srcId="{0091A69A-47A2-4468-B0F1-6C9BE7AEE81B}" destId="{056734B3-8A1D-4F25-BCED-83742728A66A}" srcOrd="1" destOrd="0" presId="urn:microsoft.com/office/officeart/2005/8/layout/hList7"/>
    <dgm:cxn modelId="{B669BDDF-E575-0A4F-B684-C883AE35C4E1}" type="presOf" srcId="{25D4023D-224C-47D3-9474-4B23DE4ABD07}" destId="{A99D142C-34AE-425A-BB2D-1B2A8E625C01}" srcOrd="0" destOrd="0" presId="urn:microsoft.com/office/officeart/2005/8/layout/hList7"/>
    <dgm:cxn modelId="{D4750FF3-6B2E-B147-8B76-DB8A5F6C5DAD}" type="presOf" srcId="{03A0B8EC-1B72-48D7-9B25-7DB168460050}" destId="{303CE8E2-6DCC-4A6A-B17C-080FF442D455}" srcOrd="0" destOrd="0" presId="urn:microsoft.com/office/officeart/2005/8/layout/hList7"/>
    <dgm:cxn modelId="{5184AEF4-25E5-B442-B48D-3576FA7296BF}" type="presOf" srcId="{9D72C441-51D0-4DB2-B247-5CD6F8F0989F}" destId="{255A9435-A0CE-4A3B-9DFF-AAC50DC6563A}" srcOrd="0" destOrd="0" presId="urn:microsoft.com/office/officeart/2005/8/layout/hList7"/>
    <dgm:cxn modelId="{FF1397FE-B8DD-4337-87E0-1C563660275E}" srcId="{9D72C441-51D0-4DB2-B247-5CD6F8F0989F}" destId="{FBBE4A82-A250-466C-BB0A-8C12FB62CBA0}" srcOrd="2" destOrd="0" parTransId="{2350341F-B30E-4DB8-BC8D-A24A215F23E7}" sibTransId="{48264DA5-1C19-44B6-8C8D-A42134ABC0EB}"/>
    <dgm:cxn modelId="{C0ED160A-E35F-0041-9E4F-AB6DF5C89BDC}" type="presParOf" srcId="{255A9435-A0CE-4A3B-9DFF-AAC50DC6563A}" destId="{C8B949F5-9547-4D2A-B54A-FFDB05ECC82A}" srcOrd="0" destOrd="0" presId="urn:microsoft.com/office/officeart/2005/8/layout/hList7"/>
    <dgm:cxn modelId="{4E3832AA-D167-6F43-B914-574ED543728C}" type="presParOf" srcId="{255A9435-A0CE-4A3B-9DFF-AAC50DC6563A}" destId="{493629C1-0B69-41AE-9A4E-27DDBCC94012}" srcOrd="1" destOrd="0" presId="urn:microsoft.com/office/officeart/2005/8/layout/hList7"/>
    <dgm:cxn modelId="{9CE1EECF-CD97-F845-AD66-AC8D63A06330}" type="presParOf" srcId="{493629C1-0B69-41AE-9A4E-27DDBCC94012}" destId="{BC648570-EF16-4CE7-94BE-99F8BB221D81}" srcOrd="0" destOrd="0" presId="urn:microsoft.com/office/officeart/2005/8/layout/hList7"/>
    <dgm:cxn modelId="{F54B2737-61D9-804F-94E4-FD4784C13CF1}" type="presParOf" srcId="{BC648570-EF16-4CE7-94BE-99F8BB221D81}" destId="{7890EFC4-EEDC-40D3-B0E5-3915B9B2B566}" srcOrd="0" destOrd="0" presId="urn:microsoft.com/office/officeart/2005/8/layout/hList7"/>
    <dgm:cxn modelId="{540F30D9-E351-3744-A294-7196690BABC6}" type="presParOf" srcId="{BC648570-EF16-4CE7-94BE-99F8BB221D81}" destId="{2CD4C71F-D74B-4480-ACE8-BD6034E3F9AA}" srcOrd="1" destOrd="0" presId="urn:microsoft.com/office/officeart/2005/8/layout/hList7"/>
    <dgm:cxn modelId="{BE527F5B-2850-AF45-971F-B6E721E4DBF1}" type="presParOf" srcId="{BC648570-EF16-4CE7-94BE-99F8BB221D81}" destId="{8F89010B-F458-482C-A134-054D016DDBCD}" srcOrd="2" destOrd="0" presId="urn:microsoft.com/office/officeart/2005/8/layout/hList7"/>
    <dgm:cxn modelId="{6C889CD0-DB56-3040-B5A8-E436323C1D9F}" type="presParOf" srcId="{BC648570-EF16-4CE7-94BE-99F8BB221D81}" destId="{98D02DF6-3176-4EDA-864D-B3F21983C538}" srcOrd="3" destOrd="0" presId="urn:microsoft.com/office/officeart/2005/8/layout/hList7"/>
    <dgm:cxn modelId="{802E15E5-FE33-8B48-B736-C50F26088DE6}" type="presParOf" srcId="{493629C1-0B69-41AE-9A4E-27DDBCC94012}" destId="{A99D142C-34AE-425A-BB2D-1B2A8E625C01}" srcOrd="1" destOrd="0" presId="urn:microsoft.com/office/officeart/2005/8/layout/hList7"/>
    <dgm:cxn modelId="{C14C54B1-E3EB-EF4E-A79D-7A033F75BED3}" type="presParOf" srcId="{493629C1-0B69-41AE-9A4E-27DDBCC94012}" destId="{9CDF5FBF-F015-42C0-95EC-E0C1E2153701}" srcOrd="2" destOrd="0" presId="urn:microsoft.com/office/officeart/2005/8/layout/hList7"/>
    <dgm:cxn modelId="{A9B99EDD-F262-7B40-9917-0B4301A32FA3}" type="presParOf" srcId="{9CDF5FBF-F015-42C0-95EC-E0C1E2153701}" destId="{338C3E81-4A31-4A0B-8960-58ED5E2FBE4D}" srcOrd="0" destOrd="0" presId="urn:microsoft.com/office/officeart/2005/8/layout/hList7"/>
    <dgm:cxn modelId="{00E6B1E0-57D3-7149-9661-F00FCA22EFD0}" type="presParOf" srcId="{9CDF5FBF-F015-42C0-95EC-E0C1E2153701}" destId="{9AAC25DC-AF30-4FFD-B4D7-B4F24EF64D98}" srcOrd="1" destOrd="0" presId="urn:microsoft.com/office/officeart/2005/8/layout/hList7"/>
    <dgm:cxn modelId="{5C4A4CA2-7327-7043-8464-F5EED345A069}" type="presParOf" srcId="{9CDF5FBF-F015-42C0-95EC-E0C1E2153701}" destId="{833E2E46-7502-4E92-A3DE-54F5FCE6D69C}" srcOrd="2" destOrd="0" presId="urn:microsoft.com/office/officeart/2005/8/layout/hList7"/>
    <dgm:cxn modelId="{31FA0B8D-7F1D-A048-9C0F-3F6BC74CCAC2}" type="presParOf" srcId="{9CDF5FBF-F015-42C0-95EC-E0C1E2153701}" destId="{FF6A552F-90E8-4CE9-926F-2C7017F8028A}" srcOrd="3" destOrd="0" presId="urn:microsoft.com/office/officeart/2005/8/layout/hList7"/>
    <dgm:cxn modelId="{1AB159E3-6605-EC4D-B483-1A51E9B717F1}" type="presParOf" srcId="{493629C1-0B69-41AE-9A4E-27DDBCC94012}" destId="{BFA30505-8954-4BA1-9B5A-A3D88AFD17F7}" srcOrd="3" destOrd="0" presId="urn:microsoft.com/office/officeart/2005/8/layout/hList7"/>
    <dgm:cxn modelId="{B1846163-F536-0845-B096-829D4BF64E27}" type="presParOf" srcId="{493629C1-0B69-41AE-9A4E-27DDBCC94012}" destId="{3B2FBD07-7F56-4FC1-831B-D7F04B06F11F}" srcOrd="4" destOrd="0" presId="urn:microsoft.com/office/officeart/2005/8/layout/hList7"/>
    <dgm:cxn modelId="{0A4A4F45-5A97-C347-B92B-A7BF72C7BAD2}" type="presParOf" srcId="{3B2FBD07-7F56-4FC1-831B-D7F04B06F11F}" destId="{EC221F0A-976F-4BAC-868F-64DDF7D15F1F}" srcOrd="0" destOrd="0" presId="urn:microsoft.com/office/officeart/2005/8/layout/hList7"/>
    <dgm:cxn modelId="{5E2C1433-DC83-694A-B3F8-1682D828C8C3}" type="presParOf" srcId="{3B2FBD07-7F56-4FC1-831B-D7F04B06F11F}" destId="{46D4FDAC-2053-4820-800E-4CCC7F58061B}" srcOrd="1" destOrd="0" presId="urn:microsoft.com/office/officeart/2005/8/layout/hList7"/>
    <dgm:cxn modelId="{DB0ADCB5-C087-7A4D-A299-4248E2B1163D}" type="presParOf" srcId="{3B2FBD07-7F56-4FC1-831B-D7F04B06F11F}" destId="{3CEDF2F7-3E2D-42D7-B44D-15CE71436F1F}" srcOrd="2" destOrd="0" presId="urn:microsoft.com/office/officeart/2005/8/layout/hList7"/>
    <dgm:cxn modelId="{AC42B396-3194-7141-B9DE-202A513457E5}" type="presParOf" srcId="{3B2FBD07-7F56-4FC1-831B-D7F04B06F11F}" destId="{71D5908E-505B-4A95-95DA-31F2F7DF26B9}" srcOrd="3" destOrd="0" presId="urn:microsoft.com/office/officeart/2005/8/layout/hList7"/>
    <dgm:cxn modelId="{FEDAF890-5D54-0A48-8FC2-E53E22FE9EA6}" type="presParOf" srcId="{493629C1-0B69-41AE-9A4E-27DDBCC94012}" destId="{B3F16B09-E5E1-47F3-8A53-E7D3AEA35F0F}" srcOrd="5" destOrd="0" presId="urn:microsoft.com/office/officeart/2005/8/layout/hList7"/>
    <dgm:cxn modelId="{78650BB5-D534-4841-B607-D40E10F7819F}" type="presParOf" srcId="{493629C1-0B69-41AE-9A4E-27DDBCC94012}" destId="{84A1DBAE-3564-4D41-9A33-99B835ED425D}" srcOrd="6" destOrd="0" presId="urn:microsoft.com/office/officeart/2005/8/layout/hList7"/>
    <dgm:cxn modelId="{E9EB6D30-7F96-A846-BC34-7E4EDAE3C3ED}" type="presParOf" srcId="{84A1DBAE-3564-4D41-9A33-99B835ED425D}" destId="{33595C1F-1E9C-4D9E-A177-B14D2902C46D}" srcOrd="0" destOrd="0" presId="urn:microsoft.com/office/officeart/2005/8/layout/hList7"/>
    <dgm:cxn modelId="{3D444E22-2D01-434B-B485-949F67C20168}" type="presParOf" srcId="{84A1DBAE-3564-4D41-9A33-99B835ED425D}" destId="{44A01DF3-9E95-4123-BE46-45429F3D0A27}" srcOrd="1" destOrd="0" presId="urn:microsoft.com/office/officeart/2005/8/layout/hList7"/>
    <dgm:cxn modelId="{CFF3C3BF-FBCC-004B-B232-54B545A4A2B0}" type="presParOf" srcId="{84A1DBAE-3564-4D41-9A33-99B835ED425D}" destId="{3E93377D-2E5F-4755-A0FF-74AAE6D16588}" srcOrd="2" destOrd="0" presId="urn:microsoft.com/office/officeart/2005/8/layout/hList7"/>
    <dgm:cxn modelId="{9606B41B-1ECF-7C4B-BC6F-F259A8FCFB1D}" type="presParOf" srcId="{84A1DBAE-3564-4D41-9A33-99B835ED425D}" destId="{0A6649A8-AA7A-45A2-A845-5A2BAC3C5EC2}" srcOrd="3" destOrd="0" presId="urn:microsoft.com/office/officeart/2005/8/layout/hList7"/>
    <dgm:cxn modelId="{7BC63ED8-DA79-F741-AD70-A115F9980BD3}" type="presParOf" srcId="{493629C1-0B69-41AE-9A4E-27DDBCC94012}" destId="{303CE8E2-6DCC-4A6A-B17C-080FF442D455}" srcOrd="7" destOrd="0" presId="urn:microsoft.com/office/officeart/2005/8/layout/hList7"/>
    <dgm:cxn modelId="{E93ED9FC-2720-7743-99EC-90208C61A75C}" type="presParOf" srcId="{493629C1-0B69-41AE-9A4E-27DDBCC94012}" destId="{88D795CB-E8E4-459B-A48B-6B68EE0007BC}" srcOrd="8" destOrd="0" presId="urn:microsoft.com/office/officeart/2005/8/layout/hList7"/>
    <dgm:cxn modelId="{84C0B585-CC4E-BD45-9914-1F37310EF626}" type="presParOf" srcId="{88D795CB-E8E4-459B-A48B-6B68EE0007BC}" destId="{BC8365D1-1CAA-4FE8-9A42-BAA05F9A00A3}" srcOrd="0" destOrd="0" presId="urn:microsoft.com/office/officeart/2005/8/layout/hList7"/>
    <dgm:cxn modelId="{30F7ABA8-41E3-9C4B-984A-1C95B6FD8577}" type="presParOf" srcId="{88D795CB-E8E4-459B-A48B-6B68EE0007BC}" destId="{056734B3-8A1D-4F25-BCED-83742728A66A}" srcOrd="1" destOrd="0" presId="urn:microsoft.com/office/officeart/2005/8/layout/hList7"/>
    <dgm:cxn modelId="{980E7BFF-AD5B-2F40-B5E2-DEA3919C7A59}" type="presParOf" srcId="{88D795CB-E8E4-459B-A48B-6B68EE0007BC}" destId="{D095CB85-37C1-473A-A620-E2374FEA9386}" srcOrd="2" destOrd="0" presId="urn:microsoft.com/office/officeart/2005/8/layout/hList7"/>
    <dgm:cxn modelId="{0FE7E96B-D6B9-3349-A8E1-150040BF1CBD}" type="presParOf" srcId="{88D795CB-E8E4-459B-A48B-6B68EE0007BC}" destId="{AB8CF49C-959F-4DD7-8233-F0B6E58DBA87}"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72C441-51D0-4DB2-B247-5CD6F8F0989F}" type="doc">
      <dgm:prSet loTypeId="urn:microsoft.com/office/officeart/2005/8/layout/hProcess4" loCatId="process" qsTypeId="urn:microsoft.com/office/officeart/2005/8/quickstyle/simple1" qsCatId="simple" csTypeId="urn:microsoft.com/office/officeart/2005/8/colors/colorful3" csCatId="colorful" phldr="1"/>
      <dgm:spPr/>
    </dgm:pt>
    <dgm:pt modelId="{BB8BC2A1-F643-4A81-8547-1314C2356FEF}">
      <dgm:prSet phldrT="[Text]" custT="1"/>
      <dgm:spPr/>
      <dgm:t>
        <a:bodyPr/>
        <a:lstStyle/>
        <a:p>
          <a:r>
            <a:rPr lang="en-US" sz="1600"/>
            <a:t>Exploratory Analysis</a:t>
          </a:r>
        </a:p>
      </dgm:t>
    </dgm:pt>
    <dgm:pt modelId="{26A2F785-EDB5-45E3-82FD-AEF3699512B1}" type="parTrans" cxnId="{922CA888-5D49-4B26-9634-AC0D1F59BEE5}">
      <dgm:prSet/>
      <dgm:spPr/>
      <dgm:t>
        <a:bodyPr/>
        <a:lstStyle/>
        <a:p>
          <a:endParaRPr lang="en-US"/>
        </a:p>
      </dgm:t>
    </dgm:pt>
    <dgm:pt modelId="{25D4023D-224C-47D3-9474-4B23DE4ABD07}" type="sibTrans" cxnId="{922CA888-5D49-4B26-9634-AC0D1F59BEE5}">
      <dgm:prSet/>
      <dgm:spPr/>
      <dgm:t>
        <a:bodyPr/>
        <a:lstStyle/>
        <a:p>
          <a:endParaRPr lang="en-US"/>
        </a:p>
      </dgm:t>
    </dgm:pt>
    <dgm:pt modelId="{A347069F-C36A-4561-A2CC-DD427B81CE77}">
      <dgm:prSet phldrT="[Text]"/>
      <dgm:spPr/>
      <dgm:t>
        <a:bodyPr/>
        <a:lstStyle/>
        <a:p>
          <a:r>
            <a:rPr lang="en-US"/>
            <a:t>Create Data Plan</a:t>
          </a:r>
        </a:p>
      </dgm:t>
    </dgm:pt>
    <dgm:pt modelId="{99008ED9-2D55-4F1E-B00C-83DBEB002C71}" type="parTrans" cxnId="{CEFEAA0E-C57D-4C1D-9A6B-E635E8FA6369}">
      <dgm:prSet/>
      <dgm:spPr/>
      <dgm:t>
        <a:bodyPr/>
        <a:lstStyle/>
        <a:p>
          <a:endParaRPr lang="en-US"/>
        </a:p>
      </dgm:t>
    </dgm:pt>
    <dgm:pt modelId="{44C73CFF-B57B-4D83-9754-17B1B531A2E9}" type="sibTrans" cxnId="{CEFEAA0E-C57D-4C1D-9A6B-E635E8FA6369}">
      <dgm:prSet/>
      <dgm:spPr/>
      <dgm:t>
        <a:bodyPr/>
        <a:lstStyle/>
        <a:p>
          <a:endParaRPr lang="en-US"/>
        </a:p>
      </dgm:t>
    </dgm:pt>
    <dgm:pt modelId="{FBBE4A82-A250-466C-BB0A-8C12FB62CBA0}">
      <dgm:prSet phldrT="[Text]"/>
      <dgm:spPr/>
      <dgm:t>
        <a:bodyPr/>
        <a:lstStyle/>
        <a:p>
          <a:r>
            <a:rPr lang="en-US"/>
            <a:t>Pick Forecasting Technique</a:t>
          </a:r>
        </a:p>
      </dgm:t>
    </dgm:pt>
    <dgm:pt modelId="{2350341F-B30E-4DB8-BC8D-A24A215F23E7}" type="parTrans" cxnId="{FF1397FE-B8DD-4337-87E0-1C563660275E}">
      <dgm:prSet/>
      <dgm:spPr/>
      <dgm:t>
        <a:bodyPr/>
        <a:lstStyle/>
        <a:p>
          <a:endParaRPr lang="en-US"/>
        </a:p>
      </dgm:t>
    </dgm:pt>
    <dgm:pt modelId="{48264DA5-1C19-44B6-8C8D-A42134ABC0EB}" type="sibTrans" cxnId="{FF1397FE-B8DD-4337-87E0-1C563660275E}">
      <dgm:prSet/>
      <dgm:spPr/>
      <dgm:t>
        <a:bodyPr/>
        <a:lstStyle/>
        <a:p>
          <a:endParaRPr lang="en-US"/>
        </a:p>
      </dgm:t>
    </dgm:pt>
    <dgm:pt modelId="{9951D6E5-5798-41FC-8F20-F70889576630}">
      <dgm:prSet phldrT="[Text]"/>
      <dgm:spPr/>
      <dgm:t>
        <a:bodyPr/>
        <a:lstStyle/>
        <a:p>
          <a:r>
            <a:rPr lang="en-US"/>
            <a:t>Predict The Data</a:t>
          </a:r>
        </a:p>
      </dgm:t>
    </dgm:pt>
    <dgm:pt modelId="{A1580B4A-0927-46B3-A66F-B9771E6E73FE}" type="parTrans" cxnId="{DB1DFC5C-FEC9-4DC0-B783-EF770D04298A}">
      <dgm:prSet/>
      <dgm:spPr/>
      <dgm:t>
        <a:bodyPr/>
        <a:lstStyle/>
        <a:p>
          <a:endParaRPr lang="en-US"/>
        </a:p>
      </dgm:t>
    </dgm:pt>
    <dgm:pt modelId="{03A0B8EC-1B72-48D7-9B25-7DB168460050}" type="sibTrans" cxnId="{DB1DFC5C-FEC9-4DC0-B783-EF770D04298A}">
      <dgm:prSet/>
      <dgm:spPr/>
      <dgm:t>
        <a:bodyPr/>
        <a:lstStyle/>
        <a:p>
          <a:endParaRPr lang="en-US"/>
        </a:p>
      </dgm:t>
    </dgm:pt>
    <dgm:pt modelId="{0091A69A-47A2-4468-B0F1-6C9BE7AEE81B}">
      <dgm:prSet phldrT="[Text]"/>
      <dgm:spPr/>
      <dgm:t>
        <a:bodyPr/>
        <a:lstStyle/>
        <a:p>
          <a:r>
            <a:rPr lang="en-US"/>
            <a:t>Recommendations And Next Steps</a:t>
          </a:r>
        </a:p>
      </dgm:t>
    </dgm:pt>
    <dgm:pt modelId="{6C327D2D-FAD0-4CE6-8421-37C23D5DCF56}" type="parTrans" cxnId="{3DC8D776-97FE-4D92-93C4-664F872D756D}">
      <dgm:prSet/>
      <dgm:spPr/>
      <dgm:t>
        <a:bodyPr/>
        <a:lstStyle/>
        <a:p>
          <a:endParaRPr lang="en-US"/>
        </a:p>
      </dgm:t>
    </dgm:pt>
    <dgm:pt modelId="{1F2926C4-2C79-479A-8650-941C3AA2E6CC}" type="sibTrans" cxnId="{3DC8D776-97FE-4D92-93C4-664F872D756D}">
      <dgm:prSet/>
      <dgm:spPr/>
      <dgm:t>
        <a:bodyPr/>
        <a:lstStyle/>
        <a:p>
          <a:endParaRPr lang="en-US"/>
        </a:p>
      </dgm:t>
    </dgm:pt>
    <dgm:pt modelId="{853ABFBB-8E29-40D5-840D-C48CF1C539CF}">
      <dgm:prSet phldrT="[Text]"/>
      <dgm:spPr/>
      <dgm:t>
        <a:bodyPr/>
        <a:lstStyle/>
        <a:p>
          <a:pPr>
            <a:buClr>
              <a:schemeClr val="bg1"/>
            </a:buClr>
            <a:buFont typeface="Arial" panose="020B0604020202020204" pitchFamily="34" charset="0"/>
            <a:buChar char="•"/>
          </a:pPr>
          <a:r>
            <a:rPr lang="en-US"/>
            <a:t>Descriptive analysis to identify profitable regions, products</a:t>
          </a:r>
        </a:p>
      </dgm:t>
    </dgm:pt>
    <dgm:pt modelId="{3BC59941-BFE1-46FF-8B29-BA91E209AACF}" type="parTrans" cxnId="{BA45C36F-3266-4DBB-B763-AD3105A4B282}">
      <dgm:prSet/>
      <dgm:spPr/>
      <dgm:t>
        <a:bodyPr/>
        <a:lstStyle/>
        <a:p>
          <a:endParaRPr lang="en-US"/>
        </a:p>
      </dgm:t>
    </dgm:pt>
    <dgm:pt modelId="{DE1DE5BF-8655-4100-822D-B2DC52F03052}" type="sibTrans" cxnId="{BA45C36F-3266-4DBB-B763-AD3105A4B282}">
      <dgm:prSet/>
      <dgm:spPr/>
      <dgm:t>
        <a:bodyPr/>
        <a:lstStyle/>
        <a:p>
          <a:endParaRPr lang="en-US"/>
        </a:p>
      </dgm:t>
    </dgm:pt>
    <dgm:pt modelId="{F0EBBEA8-E924-4908-A3E0-FF57EB4549EF}">
      <dgm:prSet phldrT="[Text]"/>
      <dgm:spPr/>
      <dgm:t>
        <a:bodyPr/>
        <a:lstStyle/>
        <a:p>
          <a:pPr>
            <a:buClr>
              <a:schemeClr val="bg1"/>
            </a:buClr>
          </a:pPr>
          <a:r>
            <a:rPr lang="en-US"/>
            <a:t>Aggregate data at month level and filter for non-returnable orders</a:t>
          </a:r>
        </a:p>
      </dgm:t>
    </dgm:pt>
    <dgm:pt modelId="{670B3B6F-9DEB-4D80-8943-05FD3BB4931A}" type="parTrans" cxnId="{DABE48A1-9269-4581-844D-A778241FC0C5}">
      <dgm:prSet/>
      <dgm:spPr/>
      <dgm:t>
        <a:bodyPr/>
        <a:lstStyle/>
        <a:p>
          <a:endParaRPr lang="en-US"/>
        </a:p>
      </dgm:t>
    </dgm:pt>
    <dgm:pt modelId="{95D2E7A9-534B-4CCE-A805-907F7A8FA39B}" type="sibTrans" cxnId="{DABE48A1-9269-4581-844D-A778241FC0C5}">
      <dgm:prSet/>
      <dgm:spPr/>
      <dgm:t>
        <a:bodyPr/>
        <a:lstStyle/>
        <a:p>
          <a:endParaRPr lang="en-US"/>
        </a:p>
      </dgm:t>
    </dgm:pt>
    <dgm:pt modelId="{B2446EB1-37A3-4810-80F1-9E42F7115CC6}">
      <dgm:prSet phldrT="[Text]"/>
      <dgm:spPr/>
      <dgm:t>
        <a:bodyPr/>
        <a:lstStyle/>
        <a:p>
          <a:r>
            <a:rPr lang="en-US"/>
            <a:t>ARIMA</a:t>
          </a:r>
        </a:p>
      </dgm:t>
    </dgm:pt>
    <dgm:pt modelId="{67EC1B82-B41D-492A-B337-F064AAC73945}" type="parTrans" cxnId="{6C62CE8A-449B-4FC9-AF08-110098EB4D5E}">
      <dgm:prSet/>
      <dgm:spPr/>
      <dgm:t>
        <a:bodyPr/>
        <a:lstStyle/>
        <a:p>
          <a:endParaRPr lang="en-US"/>
        </a:p>
      </dgm:t>
    </dgm:pt>
    <dgm:pt modelId="{240CFBAA-A65E-49EA-A901-3176781D346D}" type="sibTrans" cxnId="{6C62CE8A-449B-4FC9-AF08-110098EB4D5E}">
      <dgm:prSet/>
      <dgm:spPr/>
      <dgm:t>
        <a:bodyPr/>
        <a:lstStyle/>
        <a:p>
          <a:endParaRPr lang="en-US"/>
        </a:p>
      </dgm:t>
    </dgm:pt>
    <dgm:pt modelId="{978DAFC8-6E1C-4080-8439-4B58AE1DE272}">
      <dgm:prSet phldrT="[Text]"/>
      <dgm:spPr/>
      <dgm:t>
        <a:bodyPr/>
        <a:lstStyle/>
        <a:p>
          <a:r>
            <a:rPr lang="en-US"/>
            <a:t>Smoothening</a:t>
          </a:r>
        </a:p>
      </dgm:t>
    </dgm:pt>
    <dgm:pt modelId="{23523F67-8168-40FE-BED1-B0F86ABCB268}" type="parTrans" cxnId="{082DA219-416B-48AA-A073-85775C89B684}">
      <dgm:prSet/>
      <dgm:spPr/>
      <dgm:t>
        <a:bodyPr/>
        <a:lstStyle/>
        <a:p>
          <a:endParaRPr lang="en-US"/>
        </a:p>
      </dgm:t>
    </dgm:pt>
    <dgm:pt modelId="{1B44F2D7-19BF-4A78-BD40-DA3608DF063F}" type="sibTrans" cxnId="{082DA219-416B-48AA-A073-85775C89B684}">
      <dgm:prSet/>
      <dgm:spPr/>
      <dgm:t>
        <a:bodyPr/>
        <a:lstStyle/>
        <a:p>
          <a:endParaRPr lang="en-US"/>
        </a:p>
      </dgm:t>
    </dgm:pt>
    <dgm:pt modelId="{7AD47F40-1977-4BBD-AAC3-C52585F0CF8F}">
      <dgm:prSet phldrT="[Text]"/>
      <dgm:spPr/>
      <dgm:t>
        <a:bodyPr/>
        <a:lstStyle/>
        <a:p>
          <a:r>
            <a:rPr lang="en-US"/>
            <a:t>Holt Winter</a:t>
          </a:r>
        </a:p>
      </dgm:t>
    </dgm:pt>
    <dgm:pt modelId="{40B0B758-4D0A-4425-9FCC-97B60801BD73}" type="parTrans" cxnId="{A8896DD3-BA2E-4C74-B528-A2DA1AC25EC7}">
      <dgm:prSet/>
      <dgm:spPr/>
      <dgm:t>
        <a:bodyPr/>
        <a:lstStyle/>
        <a:p>
          <a:endParaRPr lang="en-US"/>
        </a:p>
      </dgm:t>
    </dgm:pt>
    <dgm:pt modelId="{BA24C1FD-8ADD-46C8-9AC8-00401DEB2087}" type="sibTrans" cxnId="{A8896DD3-BA2E-4C74-B528-A2DA1AC25EC7}">
      <dgm:prSet/>
      <dgm:spPr/>
      <dgm:t>
        <a:bodyPr/>
        <a:lstStyle/>
        <a:p>
          <a:endParaRPr lang="en-US"/>
        </a:p>
      </dgm:t>
    </dgm:pt>
    <dgm:pt modelId="{F95DA2C9-66A9-4D6F-9EF9-3688925AF39F}">
      <dgm:prSet phldrT="[Text]"/>
      <dgm:spPr/>
      <dgm:t>
        <a:bodyPr/>
        <a:lstStyle/>
        <a:p>
          <a:pPr>
            <a:buClr>
              <a:schemeClr val="bg1"/>
            </a:buClr>
          </a:pPr>
          <a:r>
            <a:rPr lang="en-US"/>
            <a:t>Selected the model with least error</a:t>
          </a:r>
        </a:p>
      </dgm:t>
    </dgm:pt>
    <dgm:pt modelId="{5DED1791-0FFB-43B7-A4A0-FFB66AE0F1CF}" type="parTrans" cxnId="{44E4D0CF-355A-46D6-8ED4-47CE3CDDC9BC}">
      <dgm:prSet/>
      <dgm:spPr/>
      <dgm:t>
        <a:bodyPr/>
        <a:lstStyle/>
        <a:p>
          <a:endParaRPr lang="en-US"/>
        </a:p>
      </dgm:t>
    </dgm:pt>
    <dgm:pt modelId="{33109C38-06DD-4146-AD76-375843C88DC4}" type="sibTrans" cxnId="{44E4D0CF-355A-46D6-8ED4-47CE3CDDC9BC}">
      <dgm:prSet/>
      <dgm:spPr/>
      <dgm:t>
        <a:bodyPr/>
        <a:lstStyle/>
        <a:p>
          <a:endParaRPr lang="en-US"/>
        </a:p>
      </dgm:t>
    </dgm:pt>
    <dgm:pt modelId="{71BFEEB2-3B9E-44D0-9007-591FCCB446B9}">
      <dgm:prSet phldrT="[Text]"/>
      <dgm:spPr/>
      <dgm:t>
        <a:bodyPr/>
        <a:lstStyle/>
        <a:p>
          <a:pPr>
            <a:buClr>
              <a:schemeClr val="bg1"/>
            </a:buClr>
            <a:buFont typeface="Arial" panose="020B0604020202020204" pitchFamily="34" charset="0"/>
            <a:buChar char="•"/>
          </a:pPr>
          <a:r>
            <a:rPr lang="en-US"/>
            <a:t>Use profit margin as a metric to select the market for future investments</a:t>
          </a:r>
        </a:p>
      </dgm:t>
    </dgm:pt>
    <dgm:pt modelId="{C94EF8AA-4B72-416F-B06C-0C5E059719D9}" type="parTrans" cxnId="{156C286E-DAC1-47E6-8958-445CA6E67117}">
      <dgm:prSet/>
      <dgm:spPr/>
      <dgm:t>
        <a:bodyPr/>
        <a:lstStyle/>
        <a:p>
          <a:endParaRPr lang="en-US"/>
        </a:p>
      </dgm:t>
    </dgm:pt>
    <dgm:pt modelId="{25F5850D-CE6E-4964-A05C-638C9AC19094}" type="sibTrans" cxnId="{156C286E-DAC1-47E6-8958-445CA6E67117}">
      <dgm:prSet/>
      <dgm:spPr/>
      <dgm:t>
        <a:bodyPr/>
        <a:lstStyle/>
        <a:p>
          <a:endParaRPr lang="en-US"/>
        </a:p>
      </dgm:t>
    </dgm:pt>
    <dgm:pt modelId="{5344B707-CD98-4B8E-A0C0-FF6D34780B79}" type="pres">
      <dgm:prSet presAssocID="{9D72C441-51D0-4DB2-B247-5CD6F8F0989F}" presName="Name0" presStyleCnt="0">
        <dgm:presLayoutVars>
          <dgm:dir/>
          <dgm:animLvl val="lvl"/>
          <dgm:resizeHandles val="exact"/>
        </dgm:presLayoutVars>
      </dgm:prSet>
      <dgm:spPr/>
    </dgm:pt>
    <dgm:pt modelId="{29C5B245-75DF-409F-8428-5AAEFC4176CD}" type="pres">
      <dgm:prSet presAssocID="{9D72C441-51D0-4DB2-B247-5CD6F8F0989F}" presName="tSp" presStyleCnt="0"/>
      <dgm:spPr/>
    </dgm:pt>
    <dgm:pt modelId="{D92CB461-0ED1-4C7F-BDDC-887CB06902A2}" type="pres">
      <dgm:prSet presAssocID="{9D72C441-51D0-4DB2-B247-5CD6F8F0989F}" presName="bSp" presStyleCnt="0"/>
      <dgm:spPr/>
    </dgm:pt>
    <dgm:pt modelId="{925E4CA3-5889-4A8A-856C-13BFAD1454CE}" type="pres">
      <dgm:prSet presAssocID="{9D72C441-51D0-4DB2-B247-5CD6F8F0989F}" presName="process" presStyleCnt="0"/>
      <dgm:spPr/>
    </dgm:pt>
    <dgm:pt modelId="{B5F400B7-B71C-4F60-9840-3D842C1FE362}" type="pres">
      <dgm:prSet presAssocID="{BB8BC2A1-F643-4A81-8547-1314C2356FEF}" presName="composite1" presStyleCnt="0"/>
      <dgm:spPr/>
    </dgm:pt>
    <dgm:pt modelId="{F360AE3C-1D58-4468-B3E9-AE46897684D6}" type="pres">
      <dgm:prSet presAssocID="{BB8BC2A1-F643-4A81-8547-1314C2356FEF}" presName="dummyNode1" presStyleLbl="node1" presStyleIdx="0" presStyleCnt="5"/>
      <dgm:spPr/>
    </dgm:pt>
    <dgm:pt modelId="{4D1BECAA-A101-40AC-B899-699C9F3C23D7}" type="pres">
      <dgm:prSet presAssocID="{BB8BC2A1-F643-4A81-8547-1314C2356FEF}" presName="childNode1" presStyleLbl="bgAcc1" presStyleIdx="0" presStyleCnt="5">
        <dgm:presLayoutVars>
          <dgm:bulletEnabled val="1"/>
        </dgm:presLayoutVars>
      </dgm:prSet>
      <dgm:spPr/>
    </dgm:pt>
    <dgm:pt modelId="{13B56970-3D7F-4125-81BB-DBF367AE9A1C}" type="pres">
      <dgm:prSet presAssocID="{BB8BC2A1-F643-4A81-8547-1314C2356FEF}" presName="childNode1tx" presStyleLbl="bgAcc1" presStyleIdx="0" presStyleCnt="5">
        <dgm:presLayoutVars>
          <dgm:bulletEnabled val="1"/>
        </dgm:presLayoutVars>
      </dgm:prSet>
      <dgm:spPr/>
    </dgm:pt>
    <dgm:pt modelId="{CB456C4D-6705-4E5D-9AA0-F0C5B9767ABB}" type="pres">
      <dgm:prSet presAssocID="{BB8BC2A1-F643-4A81-8547-1314C2356FEF}" presName="parentNode1" presStyleLbl="node1" presStyleIdx="0" presStyleCnt="5">
        <dgm:presLayoutVars>
          <dgm:chMax val="1"/>
          <dgm:bulletEnabled val="1"/>
        </dgm:presLayoutVars>
      </dgm:prSet>
      <dgm:spPr/>
    </dgm:pt>
    <dgm:pt modelId="{2E71A02C-A0E9-4E22-9FB5-F25CF7337439}" type="pres">
      <dgm:prSet presAssocID="{BB8BC2A1-F643-4A81-8547-1314C2356FEF}" presName="connSite1" presStyleCnt="0"/>
      <dgm:spPr/>
    </dgm:pt>
    <dgm:pt modelId="{0238AA6C-61AC-45FF-85C4-CF86E3402BF7}" type="pres">
      <dgm:prSet presAssocID="{25D4023D-224C-47D3-9474-4B23DE4ABD07}" presName="Name9" presStyleLbl="sibTrans2D1" presStyleIdx="0" presStyleCnt="4"/>
      <dgm:spPr/>
    </dgm:pt>
    <dgm:pt modelId="{20D2398E-CC7B-4A31-832B-E8608602A4C7}" type="pres">
      <dgm:prSet presAssocID="{A347069F-C36A-4561-A2CC-DD427B81CE77}" presName="composite2" presStyleCnt="0"/>
      <dgm:spPr/>
    </dgm:pt>
    <dgm:pt modelId="{290BD2EE-C69C-4C27-8804-64036C66DDE5}" type="pres">
      <dgm:prSet presAssocID="{A347069F-C36A-4561-A2CC-DD427B81CE77}" presName="dummyNode2" presStyleLbl="node1" presStyleIdx="0" presStyleCnt="5"/>
      <dgm:spPr/>
    </dgm:pt>
    <dgm:pt modelId="{08614E64-0B91-4B45-928F-F50BD17C9160}" type="pres">
      <dgm:prSet presAssocID="{A347069F-C36A-4561-A2CC-DD427B81CE77}" presName="childNode2" presStyleLbl="bgAcc1" presStyleIdx="1" presStyleCnt="5">
        <dgm:presLayoutVars>
          <dgm:bulletEnabled val="1"/>
        </dgm:presLayoutVars>
      </dgm:prSet>
      <dgm:spPr/>
    </dgm:pt>
    <dgm:pt modelId="{4260DBE5-FECE-4001-980A-A529C89AB34F}" type="pres">
      <dgm:prSet presAssocID="{A347069F-C36A-4561-A2CC-DD427B81CE77}" presName="childNode2tx" presStyleLbl="bgAcc1" presStyleIdx="1" presStyleCnt="5">
        <dgm:presLayoutVars>
          <dgm:bulletEnabled val="1"/>
        </dgm:presLayoutVars>
      </dgm:prSet>
      <dgm:spPr/>
    </dgm:pt>
    <dgm:pt modelId="{B8C5F836-BC0F-4065-9E9D-BF33DE398D6E}" type="pres">
      <dgm:prSet presAssocID="{A347069F-C36A-4561-A2CC-DD427B81CE77}" presName="parentNode2" presStyleLbl="node1" presStyleIdx="1" presStyleCnt="5">
        <dgm:presLayoutVars>
          <dgm:chMax val="0"/>
          <dgm:bulletEnabled val="1"/>
        </dgm:presLayoutVars>
      </dgm:prSet>
      <dgm:spPr/>
    </dgm:pt>
    <dgm:pt modelId="{19591A31-8EFC-46DC-8622-56CDFA6AA93A}" type="pres">
      <dgm:prSet presAssocID="{A347069F-C36A-4561-A2CC-DD427B81CE77}" presName="connSite2" presStyleCnt="0"/>
      <dgm:spPr/>
    </dgm:pt>
    <dgm:pt modelId="{8728051A-85D7-44CD-A797-996292C5A1ED}" type="pres">
      <dgm:prSet presAssocID="{44C73CFF-B57B-4D83-9754-17B1B531A2E9}" presName="Name18" presStyleLbl="sibTrans2D1" presStyleIdx="1" presStyleCnt="4"/>
      <dgm:spPr/>
    </dgm:pt>
    <dgm:pt modelId="{2090ECA2-F429-4519-AA4B-1CF7D02432B6}" type="pres">
      <dgm:prSet presAssocID="{FBBE4A82-A250-466C-BB0A-8C12FB62CBA0}" presName="composite1" presStyleCnt="0"/>
      <dgm:spPr/>
    </dgm:pt>
    <dgm:pt modelId="{1831BF0A-5BA6-4BE4-AD0D-4968DE5C8A50}" type="pres">
      <dgm:prSet presAssocID="{FBBE4A82-A250-466C-BB0A-8C12FB62CBA0}" presName="dummyNode1" presStyleLbl="node1" presStyleIdx="1" presStyleCnt="5"/>
      <dgm:spPr/>
    </dgm:pt>
    <dgm:pt modelId="{5B350204-D71A-4FB7-AB21-16192613AF43}" type="pres">
      <dgm:prSet presAssocID="{FBBE4A82-A250-466C-BB0A-8C12FB62CBA0}" presName="childNode1" presStyleLbl="bgAcc1" presStyleIdx="2" presStyleCnt="5">
        <dgm:presLayoutVars>
          <dgm:bulletEnabled val="1"/>
        </dgm:presLayoutVars>
      </dgm:prSet>
      <dgm:spPr/>
    </dgm:pt>
    <dgm:pt modelId="{EBD5A3EB-26AE-42C8-99ED-E2309ECFE400}" type="pres">
      <dgm:prSet presAssocID="{FBBE4A82-A250-466C-BB0A-8C12FB62CBA0}" presName="childNode1tx" presStyleLbl="bgAcc1" presStyleIdx="2" presStyleCnt="5">
        <dgm:presLayoutVars>
          <dgm:bulletEnabled val="1"/>
        </dgm:presLayoutVars>
      </dgm:prSet>
      <dgm:spPr/>
    </dgm:pt>
    <dgm:pt modelId="{1D9BEAF0-FDEF-418E-A4DA-D09B294D933D}" type="pres">
      <dgm:prSet presAssocID="{FBBE4A82-A250-466C-BB0A-8C12FB62CBA0}" presName="parentNode1" presStyleLbl="node1" presStyleIdx="2" presStyleCnt="5">
        <dgm:presLayoutVars>
          <dgm:chMax val="1"/>
          <dgm:bulletEnabled val="1"/>
        </dgm:presLayoutVars>
      </dgm:prSet>
      <dgm:spPr/>
    </dgm:pt>
    <dgm:pt modelId="{8E423CA8-0BB0-4612-B015-8BDCA7A12289}" type="pres">
      <dgm:prSet presAssocID="{FBBE4A82-A250-466C-BB0A-8C12FB62CBA0}" presName="connSite1" presStyleCnt="0"/>
      <dgm:spPr/>
    </dgm:pt>
    <dgm:pt modelId="{21CAAFAE-BC7D-4A4B-8DFA-ECFF2711C324}" type="pres">
      <dgm:prSet presAssocID="{48264DA5-1C19-44B6-8C8D-A42134ABC0EB}" presName="Name9" presStyleLbl="sibTrans2D1" presStyleIdx="2" presStyleCnt="4"/>
      <dgm:spPr/>
    </dgm:pt>
    <dgm:pt modelId="{3161FA04-D927-4139-A4EC-DF8D64A0082E}" type="pres">
      <dgm:prSet presAssocID="{9951D6E5-5798-41FC-8F20-F70889576630}" presName="composite2" presStyleCnt="0"/>
      <dgm:spPr/>
    </dgm:pt>
    <dgm:pt modelId="{7976EF93-5719-4CDE-95A7-260604CA6AD6}" type="pres">
      <dgm:prSet presAssocID="{9951D6E5-5798-41FC-8F20-F70889576630}" presName="dummyNode2" presStyleLbl="node1" presStyleIdx="2" presStyleCnt="5"/>
      <dgm:spPr/>
    </dgm:pt>
    <dgm:pt modelId="{1070FABA-7C20-4374-9DB7-745B31C11773}" type="pres">
      <dgm:prSet presAssocID="{9951D6E5-5798-41FC-8F20-F70889576630}" presName="childNode2" presStyleLbl="bgAcc1" presStyleIdx="3" presStyleCnt="5">
        <dgm:presLayoutVars>
          <dgm:bulletEnabled val="1"/>
        </dgm:presLayoutVars>
      </dgm:prSet>
      <dgm:spPr/>
    </dgm:pt>
    <dgm:pt modelId="{3F2D9E56-0878-4614-B6AB-163EBB8E2272}" type="pres">
      <dgm:prSet presAssocID="{9951D6E5-5798-41FC-8F20-F70889576630}" presName="childNode2tx" presStyleLbl="bgAcc1" presStyleIdx="3" presStyleCnt="5">
        <dgm:presLayoutVars>
          <dgm:bulletEnabled val="1"/>
        </dgm:presLayoutVars>
      </dgm:prSet>
      <dgm:spPr/>
    </dgm:pt>
    <dgm:pt modelId="{E47C58E2-9422-4577-B69A-7E91F27BEB6A}" type="pres">
      <dgm:prSet presAssocID="{9951D6E5-5798-41FC-8F20-F70889576630}" presName="parentNode2" presStyleLbl="node1" presStyleIdx="3" presStyleCnt="5">
        <dgm:presLayoutVars>
          <dgm:chMax val="0"/>
          <dgm:bulletEnabled val="1"/>
        </dgm:presLayoutVars>
      </dgm:prSet>
      <dgm:spPr/>
    </dgm:pt>
    <dgm:pt modelId="{D694CCCB-0096-46EB-8507-09F76624C2CF}" type="pres">
      <dgm:prSet presAssocID="{9951D6E5-5798-41FC-8F20-F70889576630}" presName="connSite2" presStyleCnt="0"/>
      <dgm:spPr/>
    </dgm:pt>
    <dgm:pt modelId="{3DA10AD6-CCD5-4978-A66E-6EEC438A12A5}" type="pres">
      <dgm:prSet presAssocID="{03A0B8EC-1B72-48D7-9B25-7DB168460050}" presName="Name18" presStyleLbl="sibTrans2D1" presStyleIdx="3" presStyleCnt="4"/>
      <dgm:spPr/>
    </dgm:pt>
    <dgm:pt modelId="{EC3520A9-3DE0-4E75-9B22-9D5E51B83B02}" type="pres">
      <dgm:prSet presAssocID="{0091A69A-47A2-4468-B0F1-6C9BE7AEE81B}" presName="composite1" presStyleCnt="0"/>
      <dgm:spPr/>
    </dgm:pt>
    <dgm:pt modelId="{3EA76816-AD58-4824-BCA3-0092E943101B}" type="pres">
      <dgm:prSet presAssocID="{0091A69A-47A2-4468-B0F1-6C9BE7AEE81B}" presName="dummyNode1" presStyleLbl="node1" presStyleIdx="3" presStyleCnt="5"/>
      <dgm:spPr/>
    </dgm:pt>
    <dgm:pt modelId="{04CAA4E7-37D6-4D2A-A343-97162EB530F0}" type="pres">
      <dgm:prSet presAssocID="{0091A69A-47A2-4468-B0F1-6C9BE7AEE81B}" presName="childNode1" presStyleLbl="bgAcc1" presStyleIdx="4" presStyleCnt="5">
        <dgm:presLayoutVars>
          <dgm:bulletEnabled val="1"/>
        </dgm:presLayoutVars>
      </dgm:prSet>
      <dgm:spPr/>
    </dgm:pt>
    <dgm:pt modelId="{A3245EA8-7DC2-4CDF-95A8-F698720C2C49}" type="pres">
      <dgm:prSet presAssocID="{0091A69A-47A2-4468-B0F1-6C9BE7AEE81B}" presName="childNode1tx" presStyleLbl="bgAcc1" presStyleIdx="4" presStyleCnt="5">
        <dgm:presLayoutVars>
          <dgm:bulletEnabled val="1"/>
        </dgm:presLayoutVars>
      </dgm:prSet>
      <dgm:spPr/>
    </dgm:pt>
    <dgm:pt modelId="{C9C85585-DC96-414B-990D-BAEE13A59F16}" type="pres">
      <dgm:prSet presAssocID="{0091A69A-47A2-4468-B0F1-6C9BE7AEE81B}" presName="parentNode1" presStyleLbl="node1" presStyleIdx="4" presStyleCnt="5">
        <dgm:presLayoutVars>
          <dgm:chMax val="1"/>
          <dgm:bulletEnabled val="1"/>
        </dgm:presLayoutVars>
      </dgm:prSet>
      <dgm:spPr/>
    </dgm:pt>
    <dgm:pt modelId="{079C42E0-8AE8-4D8D-9CCF-1D115208D288}" type="pres">
      <dgm:prSet presAssocID="{0091A69A-47A2-4468-B0F1-6C9BE7AEE81B}" presName="connSite1" presStyleCnt="0"/>
      <dgm:spPr/>
    </dgm:pt>
  </dgm:ptLst>
  <dgm:cxnLst>
    <dgm:cxn modelId="{E411BF01-0FCB-FB48-8A7B-1FEF0E1C86FD}" type="presOf" srcId="{03A0B8EC-1B72-48D7-9B25-7DB168460050}" destId="{3DA10AD6-CCD5-4978-A66E-6EEC438A12A5}" srcOrd="0" destOrd="0" presId="urn:microsoft.com/office/officeart/2005/8/layout/hProcess4"/>
    <dgm:cxn modelId="{8A84CA02-6EBE-6F4F-A03A-B1A093D3EA84}" type="presOf" srcId="{0091A69A-47A2-4468-B0F1-6C9BE7AEE81B}" destId="{C9C85585-DC96-414B-990D-BAEE13A59F16}" srcOrd="0" destOrd="0" presId="urn:microsoft.com/office/officeart/2005/8/layout/hProcess4"/>
    <dgm:cxn modelId="{CEFEAA0E-C57D-4C1D-9A6B-E635E8FA6369}" srcId="{9D72C441-51D0-4DB2-B247-5CD6F8F0989F}" destId="{A347069F-C36A-4561-A2CC-DD427B81CE77}" srcOrd="1" destOrd="0" parTransId="{99008ED9-2D55-4F1E-B00C-83DBEB002C71}" sibTransId="{44C73CFF-B57B-4D83-9754-17B1B531A2E9}"/>
    <dgm:cxn modelId="{E065DC0E-7362-9C4C-9AA2-21970CE1FC5D}" type="presOf" srcId="{BB8BC2A1-F643-4A81-8547-1314C2356FEF}" destId="{CB456C4D-6705-4E5D-9AA0-F0C5B9767ABB}" srcOrd="0" destOrd="0" presId="urn:microsoft.com/office/officeart/2005/8/layout/hProcess4"/>
    <dgm:cxn modelId="{24179417-1DF4-6C4B-ACFC-60AAF1BDA2F4}" type="presOf" srcId="{F0EBBEA8-E924-4908-A3E0-FF57EB4549EF}" destId="{4260DBE5-FECE-4001-980A-A529C89AB34F}" srcOrd="1" destOrd="0" presId="urn:microsoft.com/office/officeart/2005/8/layout/hProcess4"/>
    <dgm:cxn modelId="{082DA219-416B-48AA-A073-85775C89B684}" srcId="{FBBE4A82-A250-466C-BB0A-8C12FB62CBA0}" destId="{978DAFC8-6E1C-4080-8439-4B58AE1DE272}" srcOrd="1" destOrd="0" parTransId="{23523F67-8168-40FE-BED1-B0F86ABCB268}" sibTransId="{1B44F2D7-19BF-4A78-BD40-DA3608DF063F}"/>
    <dgm:cxn modelId="{5A6B311C-E010-AF48-8787-6F909B21C09C}" type="presOf" srcId="{A347069F-C36A-4561-A2CC-DD427B81CE77}" destId="{B8C5F836-BC0F-4065-9E9D-BF33DE398D6E}" srcOrd="0" destOrd="0" presId="urn:microsoft.com/office/officeart/2005/8/layout/hProcess4"/>
    <dgm:cxn modelId="{5E042321-EECA-1347-A129-99554D87BF43}" type="presOf" srcId="{48264DA5-1C19-44B6-8C8D-A42134ABC0EB}" destId="{21CAAFAE-BC7D-4A4B-8DFA-ECFF2711C324}" srcOrd="0" destOrd="0" presId="urn:microsoft.com/office/officeart/2005/8/layout/hProcess4"/>
    <dgm:cxn modelId="{CF256E26-3439-E247-BB03-F2B54FB3E6D0}" type="presOf" srcId="{853ABFBB-8E29-40D5-840D-C48CF1C539CF}" destId="{13B56970-3D7F-4125-81BB-DBF367AE9A1C}" srcOrd="1" destOrd="0" presId="urn:microsoft.com/office/officeart/2005/8/layout/hProcess4"/>
    <dgm:cxn modelId="{BCA6042D-C889-C243-BC34-169401534031}" type="presOf" srcId="{25D4023D-224C-47D3-9474-4B23DE4ABD07}" destId="{0238AA6C-61AC-45FF-85C4-CF86E3402BF7}" srcOrd="0" destOrd="0" presId="urn:microsoft.com/office/officeart/2005/8/layout/hProcess4"/>
    <dgm:cxn modelId="{ADFCC733-7F3C-6C48-88A3-38884091AEA5}" type="presOf" srcId="{FBBE4A82-A250-466C-BB0A-8C12FB62CBA0}" destId="{1D9BEAF0-FDEF-418E-A4DA-D09B294D933D}" srcOrd="0" destOrd="0" presId="urn:microsoft.com/office/officeart/2005/8/layout/hProcess4"/>
    <dgm:cxn modelId="{323F3C3C-25CE-4A45-AF6C-DBA11BF226FC}" type="presOf" srcId="{7AD47F40-1977-4BBD-AAC3-C52585F0CF8F}" destId="{5B350204-D71A-4FB7-AB21-16192613AF43}" srcOrd="0" destOrd="2" presId="urn:microsoft.com/office/officeart/2005/8/layout/hProcess4"/>
    <dgm:cxn modelId="{292DFE3E-BF72-4B4C-9777-6BE62682A3E2}" type="presOf" srcId="{B2446EB1-37A3-4810-80F1-9E42F7115CC6}" destId="{5B350204-D71A-4FB7-AB21-16192613AF43}" srcOrd="0" destOrd="0" presId="urn:microsoft.com/office/officeart/2005/8/layout/hProcess4"/>
    <dgm:cxn modelId="{8496035B-D493-1C45-A65C-F5A22962F5D1}" type="presOf" srcId="{853ABFBB-8E29-40D5-840D-C48CF1C539CF}" destId="{4D1BECAA-A101-40AC-B899-699C9F3C23D7}" srcOrd="0" destOrd="0" presId="urn:microsoft.com/office/officeart/2005/8/layout/hProcess4"/>
    <dgm:cxn modelId="{DB1DFC5C-FEC9-4DC0-B783-EF770D04298A}" srcId="{9D72C441-51D0-4DB2-B247-5CD6F8F0989F}" destId="{9951D6E5-5798-41FC-8F20-F70889576630}" srcOrd="3" destOrd="0" parTransId="{A1580B4A-0927-46B3-A66F-B9771E6E73FE}" sibTransId="{03A0B8EC-1B72-48D7-9B25-7DB168460050}"/>
    <dgm:cxn modelId="{31DC5A43-B837-304F-9C96-983E8DEC9B5C}" type="presOf" srcId="{9951D6E5-5798-41FC-8F20-F70889576630}" destId="{E47C58E2-9422-4577-B69A-7E91F27BEB6A}" srcOrd="0" destOrd="0" presId="urn:microsoft.com/office/officeart/2005/8/layout/hProcess4"/>
    <dgm:cxn modelId="{E1255A6C-ECE4-684B-B391-0D1D0ECA458B}" type="presOf" srcId="{F0EBBEA8-E924-4908-A3E0-FF57EB4549EF}" destId="{08614E64-0B91-4B45-928F-F50BD17C9160}" srcOrd="0" destOrd="0" presId="urn:microsoft.com/office/officeart/2005/8/layout/hProcess4"/>
    <dgm:cxn modelId="{156C286E-DAC1-47E6-8958-445CA6E67117}" srcId="{0091A69A-47A2-4468-B0F1-6C9BE7AEE81B}" destId="{71BFEEB2-3B9E-44D0-9007-591FCCB446B9}" srcOrd="0" destOrd="0" parTransId="{C94EF8AA-4B72-416F-B06C-0C5E059719D9}" sibTransId="{25F5850D-CE6E-4964-A05C-638C9AC19094}"/>
    <dgm:cxn modelId="{BA45C36F-3266-4DBB-B763-AD3105A4B282}" srcId="{BB8BC2A1-F643-4A81-8547-1314C2356FEF}" destId="{853ABFBB-8E29-40D5-840D-C48CF1C539CF}" srcOrd="0" destOrd="0" parTransId="{3BC59941-BFE1-46FF-8B29-BA91E209AACF}" sibTransId="{DE1DE5BF-8655-4100-822D-B2DC52F03052}"/>
    <dgm:cxn modelId="{3DC8D776-97FE-4D92-93C4-664F872D756D}" srcId="{9D72C441-51D0-4DB2-B247-5CD6F8F0989F}" destId="{0091A69A-47A2-4468-B0F1-6C9BE7AEE81B}" srcOrd="4" destOrd="0" parTransId="{6C327D2D-FAD0-4CE6-8421-37C23D5DCF56}" sibTransId="{1F2926C4-2C79-479A-8650-941C3AA2E6CC}"/>
    <dgm:cxn modelId="{0D1CD585-C2DD-6244-8C3C-DB014BB9D0CB}" type="presOf" srcId="{44C73CFF-B57B-4D83-9754-17B1B531A2E9}" destId="{8728051A-85D7-44CD-A797-996292C5A1ED}" srcOrd="0" destOrd="0" presId="urn:microsoft.com/office/officeart/2005/8/layout/hProcess4"/>
    <dgm:cxn modelId="{922CA888-5D49-4B26-9634-AC0D1F59BEE5}" srcId="{9D72C441-51D0-4DB2-B247-5CD6F8F0989F}" destId="{BB8BC2A1-F643-4A81-8547-1314C2356FEF}" srcOrd="0" destOrd="0" parTransId="{26A2F785-EDB5-45E3-82FD-AEF3699512B1}" sibTransId="{25D4023D-224C-47D3-9474-4B23DE4ABD07}"/>
    <dgm:cxn modelId="{6C62CE8A-449B-4FC9-AF08-110098EB4D5E}" srcId="{FBBE4A82-A250-466C-BB0A-8C12FB62CBA0}" destId="{B2446EB1-37A3-4810-80F1-9E42F7115CC6}" srcOrd="0" destOrd="0" parTransId="{67EC1B82-B41D-492A-B337-F064AAC73945}" sibTransId="{240CFBAA-A65E-49EA-A901-3176781D346D}"/>
    <dgm:cxn modelId="{DABE48A1-9269-4581-844D-A778241FC0C5}" srcId="{A347069F-C36A-4561-A2CC-DD427B81CE77}" destId="{F0EBBEA8-E924-4908-A3E0-FF57EB4549EF}" srcOrd="0" destOrd="0" parTransId="{670B3B6F-9DEB-4D80-8943-05FD3BB4931A}" sibTransId="{95D2E7A9-534B-4CCE-A805-907F7A8FA39B}"/>
    <dgm:cxn modelId="{F4CC18A9-5615-C644-AE7C-C0C8EFBA418F}" type="presOf" srcId="{978DAFC8-6E1C-4080-8439-4B58AE1DE272}" destId="{EBD5A3EB-26AE-42C8-99ED-E2309ECFE400}" srcOrd="1" destOrd="1" presId="urn:microsoft.com/office/officeart/2005/8/layout/hProcess4"/>
    <dgm:cxn modelId="{EE8714AC-8725-9349-8AB9-3C8DCB5CE0F5}" type="presOf" srcId="{B2446EB1-37A3-4810-80F1-9E42F7115CC6}" destId="{EBD5A3EB-26AE-42C8-99ED-E2309ECFE400}" srcOrd="1" destOrd="0" presId="urn:microsoft.com/office/officeart/2005/8/layout/hProcess4"/>
    <dgm:cxn modelId="{0B1F81AE-4955-8F46-97FA-20D9922D6B71}" type="presOf" srcId="{F95DA2C9-66A9-4D6F-9EF9-3688925AF39F}" destId="{3F2D9E56-0878-4614-B6AB-163EBB8E2272}" srcOrd="1" destOrd="0" presId="urn:microsoft.com/office/officeart/2005/8/layout/hProcess4"/>
    <dgm:cxn modelId="{194709B5-F2E1-7842-9C57-9BAD2910D66A}" type="presOf" srcId="{9D72C441-51D0-4DB2-B247-5CD6F8F0989F}" destId="{5344B707-CD98-4B8E-A0C0-FF6D34780B79}" srcOrd="0" destOrd="0" presId="urn:microsoft.com/office/officeart/2005/8/layout/hProcess4"/>
    <dgm:cxn modelId="{929839C0-55F3-904D-A924-274EB03D87F3}" type="presOf" srcId="{7AD47F40-1977-4BBD-AAC3-C52585F0CF8F}" destId="{EBD5A3EB-26AE-42C8-99ED-E2309ECFE400}" srcOrd="1" destOrd="2" presId="urn:microsoft.com/office/officeart/2005/8/layout/hProcess4"/>
    <dgm:cxn modelId="{9FFEDFC2-330A-DE41-845B-3EB8A647813F}" type="presOf" srcId="{71BFEEB2-3B9E-44D0-9007-591FCCB446B9}" destId="{04CAA4E7-37D6-4D2A-A343-97162EB530F0}" srcOrd="0" destOrd="0" presId="urn:microsoft.com/office/officeart/2005/8/layout/hProcess4"/>
    <dgm:cxn modelId="{44E4D0CF-355A-46D6-8ED4-47CE3CDDC9BC}" srcId="{9951D6E5-5798-41FC-8F20-F70889576630}" destId="{F95DA2C9-66A9-4D6F-9EF9-3688925AF39F}" srcOrd="0" destOrd="0" parTransId="{5DED1791-0FFB-43B7-A4A0-FFB66AE0F1CF}" sibTransId="{33109C38-06DD-4146-AD76-375843C88DC4}"/>
    <dgm:cxn modelId="{A8896DD3-BA2E-4C74-B528-A2DA1AC25EC7}" srcId="{FBBE4A82-A250-466C-BB0A-8C12FB62CBA0}" destId="{7AD47F40-1977-4BBD-AAC3-C52585F0CF8F}" srcOrd="2" destOrd="0" parTransId="{40B0B758-4D0A-4425-9FCC-97B60801BD73}" sibTransId="{BA24C1FD-8ADD-46C8-9AC8-00401DEB2087}"/>
    <dgm:cxn modelId="{60CFB8DB-8508-3C46-826F-E6C19B9230F4}" type="presOf" srcId="{71BFEEB2-3B9E-44D0-9007-591FCCB446B9}" destId="{A3245EA8-7DC2-4CDF-95A8-F698720C2C49}" srcOrd="1" destOrd="0" presId="urn:microsoft.com/office/officeart/2005/8/layout/hProcess4"/>
    <dgm:cxn modelId="{0D3467DF-0AF3-1543-9F02-0C9733AC4581}" type="presOf" srcId="{978DAFC8-6E1C-4080-8439-4B58AE1DE272}" destId="{5B350204-D71A-4FB7-AB21-16192613AF43}" srcOrd="0" destOrd="1" presId="urn:microsoft.com/office/officeart/2005/8/layout/hProcess4"/>
    <dgm:cxn modelId="{519554FD-4CF2-884C-A0DF-1AC7B5E677D6}" type="presOf" srcId="{F95DA2C9-66A9-4D6F-9EF9-3688925AF39F}" destId="{1070FABA-7C20-4374-9DB7-745B31C11773}" srcOrd="0" destOrd="0" presId="urn:microsoft.com/office/officeart/2005/8/layout/hProcess4"/>
    <dgm:cxn modelId="{FF1397FE-B8DD-4337-87E0-1C563660275E}" srcId="{9D72C441-51D0-4DB2-B247-5CD6F8F0989F}" destId="{FBBE4A82-A250-466C-BB0A-8C12FB62CBA0}" srcOrd="2" destOrd="0" parTransId="{2350341F-B30E-4DB8-BC8D-A24A215F23E7}" sibTransId="{48264DA5-1C19-44B6-8C8D-A42134ABC0EB}"/>
    <dgm:cxn modelId="{6C5BDD41-02CD-FE4F-B5F9-803E085DD7CE}" type="presParOf" srcId="{5344B707-CD98-4B8E-A0C0-FF6D34780B79}" destId="{29C5B245-75DF-409F-8428-5AAEFC4176CD}" srcOrd="0" destOrd="0" presId="urn:microsoft.com/office/officeart/2005/8/layout/hProcess4"/>
    <dgm:cxn modelId="{40350612-A737-F445-8C82-787FB331EFFF}" type="presParOf" srcId="{5344B707-CD98-4B8E-A0C0-FF6D34780B79}" destId="{D92CB461-0ED1-4C7F-BDDC-887CB06902A2}" srcOrd="1" destOrd="0" presId="urn:microsoft.com/office/officeart/2005/8/layout/hProcess4"/>
    <dgm:cxn modelId="{091124CA-C08C-1647-AB71-FB22044D241E}" type="presParOf" srcId="{5344B707-CD98-4B8E-A0C0-FF6D34780B79}" destId="{925E4CA3-5889-4A8A-856C-13BFAD1454CE}" srcOrd="2" destOrd="0" presId="urn:microsoft.com/office/officeart/2005/8/layout/hProcess4"/>
    <dgm:cxn modelId="{45A1161B-792A-BA4B-B58E-65058FAE28AF}" type="presParOf" srcId="{925E4CA3-5889-4A8A-856C-13BFAD1454CE}" destId="{B5F400B7-B71C-4F60-9840-3D842C1FE362}" srcOrd="0" destOrd="0" presId="urn:microsoft.com/office/officeart/2005/8/layout/hProcess4"/>
    <dgm:cxn modelId="{47651779-A213-7A47-A9D6-A1C4B51E8B13}" type="presParOf" srcId="{B5F400B7-B71C-4F60-9840-3D842C1FE362}" destId="{F360AE3C-1D58-4468-B3E9-AE46897684D6}" srcOrd="0" destOrd="0" presId="urn:microsoft.com/office/officeart/2005/8/layout/hProcess4"/>
    <dgm:cxn modelId="{9F6E17E9-212B-A445-8BA9-BC1A3FFF2724}" type="presParOf" srcId="{B5F400B7-B71C-4F60-9840-3D842C1FE362}" destId="{4D1BECAA-A101-40AC-B899-699C9F3C23D7}" srcOrd="1" destOrd="0" presId="urn:microsoft.com/office/officeart/2005/8/layout/hProcess4"/>
    <dgm:cxn modelId="{B4C5C2FA-686B-6545-A3B4-A3AA95F913E8}" type="presParOf" srcId="{B5F400B7-B71C-4F60-9840-3D842C1FE362}" destId="{13B56970-3D7F-4125-81BB-DBF367AE9A1C}" srcOrd="2" destOrd="0" presId="urn:microsoft.com/office/officeart/2005/8/layout/hProcess4"/>
    <dgm:cxn modelId="{633D3930-C65E-7F4F-8268-ED8E131A1637}" type="presParOf" srcId="{B5F400B7-B71C-4F60-9840-3D842C1FE362}" destId="{CB456C4D-6705-4E5D-9AA0-F0C5B9767ABB}" srcOrd="3" destOrd="0" presId="urn:microsoft.com/office/officeart/2005/8/layout/hProcess4"/>
    <dgm:cxn modelId="{BAE07A90-1BF1-674C-9152-40A18C8166EB}" type="presParOf" srcId="{B5F400B7-B71C-4F60-9840-3D842C1FE362}" destId="{2E71A02C-A0E9-4E22-9FB5-F25CF7337439}" srcOrd="4" destOrd="0" presId="urn:microsoft.com/office/officeart/2005/8/layout/hProcess4"/>
    <dgm:cxn modelId="{0C78B6F8-BFBC-194A-A943-26D7DFD73AD1}" type="presParOf" srcId="{925E4CA3-5889-4A8A-856C-13BFAD1454CE}" destId="{0238AA6C-61AC-45FF-85C4-CF86E3402BF7}" srcOrd="1" destOrd="0" presId="urn:microsoft.com/office/officeart/2005/8/layout/hProcess4"/>
    <dgm:cxn modelId="{040171CC-47E7-8A45-BBA9-4F33499E2084}" type="presParOf" srcId="{925E4CA3-5889-4A8A-856C-13BFAD1454CE}" destId="{20D2398E-CC7B-4A31-832B-E8608602A4C7}" srcOrd="2" destOrd="0" presId="urn:microsoft.com/office/officeart/2005/8/layout/hProcess4"/>
    <dgm:cxn modelId="{5170C9B6-9FFB-A54A-92B3-7B86E7217251}" type="presParOf" srcId="{20D2398E-CC7B-4A31-832B-E8608602A4C7}" destId="{290BD2EE-C69C-4C27-8804-64036C66DDE5}" srcOrd="0" destOrd="0" presId="urn:microsoft.com/office/officeart/2005/8/layout/hProcess4"/>
    <dgm:cxn modelId="{799C7AF6-B05F-8549-BA45-25F53C372D2B}" type="presParOf" srcId="{20D2398E-CC7B-4A31-832B-E8608602A4C7}" destId="{08614E64-0B91-4B45-928F-F50BD17C9160}" srcOrd="1" destOrd="0" presId="urn:microsoft.com/office/officeart/2005/8/layout/hProcess4"/>
    <dgm:cxn modelId="{F0D1F638-1C2D-7F41-AAEE-FCD2ACC86D6F}" type="presParOf" srcId="{20D2398E-CC7B-4A31-832B-E8608602A4C7}" destId="{4260DBE5-FECE-4001-980A-A529C89AB34F}" srcOrd="2" destOrd="0" presId="urn:microsoft.com/office/officeart/2005/8/layout/hProcess4"/>
    <dgm:cxn modelId="{5FFE0095-573D-C44C-A84F-73197E196F6D}" type="presParOf" srcId="{20D2398E-CC7B-4A31-832B-E8608602A4C7}" destId="{B8C5F836-BC0F-4065-9E9D-BF33DE398D6E}" srcOrd="3" destOrd="0" presId="urn:microsoft.com/office/officeart/2005/8/layout/hProcess4"/>
    <dgm:cxn modelId="{FA6A1E71-2EA7-714E-875D-35F609D5E7C7}" type="presParOf" srcId="{20D2398E-CC7B-4A31-832B-E8608602A4C7}" destId="{19591A31-8EFC-46DC-8622-56CDFA6AA93A}" srcOrd="4" destOrd="0" presId="urn:microsoft.com/office/officeart/2005/8/layout/hProcess4"/>
    <dgm:cxn modelId="{FD39FD76-5B5F-BC45-909F-906BE39EED91}" type="presParOf" srcId="{925E4CA3-5889-4A8A-856C-13BFAD1454CE}" destId="{8728051A-85D7-44CD-A797-996292C5A1ED}" srcOrd="3" destOrd="0" presId="urn:microsoft.com/office/officeart/2005/8/layout/hProcess4"/>
    <dgm:cxn modelId="{9E26A9DF-FF6F-DC40-9836-F2441C28A467}" type="presParOf" srcId="{925E4CA3-5889-4A8A-856C-13BFAD1454CE}" destId="{2090ECA2-F429-4519-AA4B-1CF7D02432B6}" srcOrd="4" destOrd="0" presId="urn:microsoft.com/office/officeart/2005/8/layout/hProcess4"/>
    <dgm:cxn modelId="{2ECEB322-5D79-E642-8B56-D99087700B6C}" type="presParOf" srcId="{2090ECA2-F429-4519-AA4B-1CF7D02432B6}" destId="{1831BF0A-5BA6-4BE4-AD0D-4968DE5C8A50}" srcOrd="0" destOrd="0" presId="urn:microsoft.com/office/officeart/2005/8/layout/hProcess4"/>
    <dgm:cxn modelId="{AA53D5F8-0045-2F44-8C27-8C9FCC066DCC}" type="presParOf" srcId="{2090ECA2-F429-4519-AA4B-1CF7D02432B6}" destId="{5B350204-D71A-4FB7-AB21-16192613AF43}" srcOrd="1" destOrd="0" presId="urn:microsoft.com/office/officeart/2005/8/layout/hProcess4"/>
    <dgm:cxn modelId="{EE75004E-6A00-3144-B24B-4E7EEF1CF8C4}" type="presParOf" srcId="{2090ECA2-F429-4519-AA4B-1CF7D02432B6}" destId="{EBD5A3EB-26AE-42C8-99ED-E2309ECFE400}" srcOrd="2" destOrd="0" presId="urn:microsoft.com/office/officeart/2005/8/layout/hProcess4"/>
    <dgm:cxn modelId="{17CDD183-E4A3-804E-A3C6-92A192B2CE4E}" type="presParOf" srcId="{2090ECA2-F429-4519-AA4B-1CF7D02432B6}" destId="{1D9BEAF0-FDEF-418E-A4DA-D09B294D933D}" srcOrd="3" destOrd="0" presId="urn:microsoft.com/office/officeart/2005/8/layout/hProcess4"/>
    <dgm:cxn modelId="{AA59764F-5F8F-0D4F-9E8A-2F63347D2777}" type="presParOf" srcId="{2090ECA2-F429-4519-AA4B-1CF7D02432B6}" destId="{8E423CA8-0BB0-4612-B015-8BDCA7A12289}" srcOrd="4" destOrd="0" presId="urn:microsoft.com/office/officeart/2005/8/layout/hProcess4"/>
    <dgm:cxn modelId="{2F43D919-7FA1-384E-89A3-ED399C85EB1E}" type="presParOf" srcId="{925E4CA3-5889-4A8A-856C-13BFAD1454CE}" destId="{21CAAFAE-BC7D-4A4B-8DFA-ECFF2711C324}" srcOrd="5" destOrd="0" presId="urn:microsoft.com/office/officeart/2005/8/layout/hProcess4"/>
    <dgm:cxn modelId="{B9121FD3-D803-1E4D-92C0-104F8F9C0086}" type="presParOf" srcId="{925E4CA3-5889-4A8A-856C-13BFAD1454CE}" destId="{3161FA04-D927-4139-A4EC-DF8D64A0082E}" srcOrd="6" destOrd="0" presId="urn:microsoft.com/office/officeart/2005/8/layout/hProcess4"/>
    <dgm:cxn modelId="{BC7AC9AE-1401-EF48-B8AF-DBB2C6C01E8A}" type="presParOf" srcId="{3161FA04-D927-4139-A4EC-DF8D64A0082E}" destId="{7976EF93-5719-4CDE-95A7-260604CA6AD6}" srcOrd="0" destOrd="0" presId="urn:microsoft.com/office/officeart/2005/8/layout/hProcess4"/>
    <dgm:cxn modelId="{1A353D3A-D6C0-4A49-85F9-A4EF4EA6407F}" type="presParOf" srcId="{3161FA04-D927-4139-A4EC-DF8D64A0082E}" destId="{1070FABA-7C20-4374-9DB7-745B31C11773}" srcOrd="1" destOrd="0" presId="urn:microsoft.com/office/officeart/2005/8/layout/hProcess4"/>
    <dgm:cxn modelId="{3ECA5C41-B0F0-2744-8763-08A8143A796F}" type="presParOf" srcId="{3161FA04-D927-4139-A4EC-DF8D64A0082E}" destId="{3F2D9E56-0878-4614-B6AB-163EBB8E2272}" srcOrd="2" destOrd="0" presId="urn:microsoft.com/office/officeart/2005/8/layout/hProcess4"/>
    <dgm:cxn modelId="{ECF2D161-CD5A-7A49-840D-9E23A02C3C9F}" type="presParOf" srcId="{3161FA04-D927-4139-A4EC-DF8D64A0082E}" destId="{E47C58E2-9422-4577-B69A-7E91F27BEB6A}" srcOrd="3" destOrd="0" presId="urn:microsoft.com/office/officeart/2005/8/layout/hProcess4"/>
    <dgm:cxn modelId="{CEE83DFE-6386-574F-9F06-4FF97E324FA6}" type="presParOf" srcId="{3161FA04-D927-4139-A4EC-DF8D64A0082E}" destId="{D694CCCB-0096-46EB-8507-09F76624C2CF}" srcOrd="4" destOrd="0" presId="urn:microsoft.com/office/officeart/2005/8/layout/hProcess4"/>
    <dgm:cxn modelId="{712718AC-EF58-6141-8C3F-AB06F7C34123}" type="presParOf" srcId="{925E4CA3-5889-4A8A-856C-13BFAD1454CE}" destId="{3DA10AD6-CCD5-4978-A66E-6EEC438A12A5}" srcOrd="7" destOrd="0" presId="urn:microsoft.com/office/officeart/2005/8/layout/hProcess4"/>
    <dgm:cxn modelId="{5DB23EDB-B8B7-744F-92A7-C69941509374}" type="presParOf" srcId="{925E4CA3-5889-4A8A-856C-13BFAD1454CE}" destId="{EC3520A9-3DE0-4E75-9B22-9D5E51B83B02}" srcOrd="8" destOrd="0" presId="urn:microsoft.com/office/officeart/2005/8/layout/hProcess4"/>
    <dgm:cxn modelId="{976598EE-6DD2-7140-A4A2-7604ECA33F78}" type="presParOf" srcId="{EC3520A9-3DE0-4E75-9B22-9D5E51B83B02}" destId="{3EA76816-AD58-4824-BCA3-0092E943101B}" srcOrd="0" destOrd="0" presId="urn:microsoft.com/office/officeart/2005/8/layout/hProcess4"/>
    <dgm:cxn modelId="{0C5527AC-2968-5548-BB77-FF0E0C02AFF4}" type="presParOf" srcId="{EC3520A9-3DE0-4E75-9B22-9D5E51B83B02}" destId="{04CAA4E7-37D6-4D2A-A343-97162EB530F0}" srcOrd="1" destOrd="0" presId="urn:microsoft.com/office/officeart/2005/8/layout/hProcess4"/>
    <dgm:cxn modelId="{A0E3AE05-7638-4241-AE62-2842B3985D3E}" type="presParOf" srcId="{EC3520A9-3DE0-4E75-9B22-9D5E51B83B02}" destId="{A3245EA8-7DC2-4CDF-95A8-F698720C2C49}" srcOrd="2" destOrd="0" presId="urn:microsoft.com/office/officeart/2005/8/layout/hProcess4"/>
    <dgm:cxn modelId="{E0A189F4-5CC7-8740-875A-15C50A9F0F03}" type="presParOf" srcId="{EC3520A9-3DE0-4E75-9B22-9D5E51B83B02}" destId="{C9C85585-DC96-414B-990D-BAEE13A59F16}" srcOrd="3" destOrd="0" presId="urn:microsoft.com/office/officeart/2005/8/layout/hProcess4"/>
    <dgm:cxn modelId="{2FB278E3-F6AC-334A-A53C-4A841BD6B030}" type="presParOf" srcId="{EC3520A9-3DE0-4E75-9B22-9D5E51B83B02}" destId="{079C42E0-8AE8-4D8D-9CCF-1D115208D28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0EFC4-EEDC-40D3-B0E5-3915B9B2B566}">
      <dsp:nvSpPr>
        <dsp:cNvPr id="0" name=""/>
        <dsp:cNvSpPr/>
      </dsp:nvSpPr>
      <dsp:spPr>
        <a:xfrm>
          <a:off x="0" y="0"/>
          <a:ext cx="2299261" cy="224095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en-US" sz="1600" b="1" u="sng" kern="1200"/>
            <a:t>Exploratory Analysis</a:t>
          </a:r>
        </a:p>
        <a:p>
          <a:pPr marL="114300" lvl="1" indent="-114300" algn="l" defTabSz="533400">
            <a:lnSpc>
              <a:spcPct val="100000"/>
            </a:lnSpc>
            <a:spcBef>
              <a:spcPct val="0"/>
            </a:spcBef>
            <a:spcAft>
              <a:spcPct val="15000"/>
            </a:spcAft>
            <a:buClr>
              <a:schemeClr val="bg1"/>
            </a:buClr>
            <a:buFont typeface="Arial" panose="020B0604020202020204" pitchFamily="34" charset="0"/>
            <a:buNone/>
          </a:pPr>
          <a:r>
            <a:rPr lang="en-US" sz="1200" kern="1200"/>
            <a:t>   Descriptive analysis to identify distribution of sales and profit across regions and categories</a:t>
          </a:r>
          <a:endParaRPr lang="en-US" sz="1400" kern="1200"/>
        </a:p>
      </dsp:txBody>
      <dsp:txXfrm>
        <a:off x="0" y="896382"/>
        <a:ext cx="2299261" cy="896382"/>
      </dsp:txXfrm>
    </dsp:sp>
    <dsp:sp modelId="{98D02DF6-3176-4EDA-864D-B3F21983C538}">
      <dsp:nvSpPr>
        <dsp:cNvPr id="0" name=""/>
        <dsp:cNvSpPr/>
      </dsp:nvSpPr>
      <dsp:spPr>
        <a:xfrm>
          <a:off x="776511" y="134457"/>
          <a:ext cx="746238" cy="746238"/>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8C3E81-4A31-4A0B-8960-58ED5E2FBE4D}">
      <dsp:nvSpPr>
        <dsp:cNvPr id="0" name=""/>
        <dsp:cNvSpPr/>
      </dsp:nvSpPr>
      <dsp:spPr>
        <a:xfrm>
          <a:off x="2368239" y="0"/>
          <a:ext cx="2299261" cy="2240956"/>
        </a:xfrm>
        <a:prstGeom prst="roundRect">
          <a:avLst>
            <a:gd name="adj" fmla="val 10000"/>
          </a:avLst>
        </a:prstGeom>
        <a:solidFill>
          <a:schemeClr val="accent3">
            <a:hueOff val="-3388030"/>
            <a:satOff val="-18091"/>
            <a:lumOff val="5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u="sng" kern="1200"/>
            <a:t>Create Data Plan</a:t>
          </a:r>
        </a:p>
        <a:p>
          <a:pPr marL="0" lvl="0" indent="0" algn="l" defTabSz="711200">
            <a:lnSpc>
              <a:spcPct val="90000"/>
            </a:lnSpc>
            <a:spcBef>
              <a:spcPct val="0"/>
            </a:spcBef>
            <a:spcAft>
              <a:spcPct val="35000"/>
            </a:spcAft>
            <a:buNone/>
          </a:pPr>
          <a:r>
            <a:rPr lang="en-US" sz="1200" kern="1200"/>
            <a:t>Aggregate data at month level and filter for non-returnable orders</a:t>
          </a:r>
          <a:endParaRPr lang="en-US" sz="1200" b="1" kern="1200"/>
        </a:p>
      </dsp:txBody>
      <dsp:txXfrm>
        <a:off x="2368239" y="896382"/>
        <a:ext cx="2299261" cy="896382"/>
      </dsp:txXfrm>
    </dsp:sp>
    <dsp:sp modelId="{FF6A552F-90E8-4CE9-926F-2C7017F8028A}">
      <dsp:nvSpPr>
        <dsp:cNvPr id="0" name=""/>
        <dsp:cNvSpPr/>
      </dsp:nvSpPr>
      <dsp:spPr>
        <a:xfrm>
          <a:off x="3144751" y="134457"/>
          <a:ext cx="746238" cy="746238"/>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221F0A-976F-4BAC-868F-64DDF7D15F1F}">
      <dsp:nvSpPr>
        <dsp:cNvPr id="0" name=""/>
        <dsp:cNvSpPr/>
      </dsp:nvSpPr>
      <dsp:spPr>
        <a:xfrm>
          <a:off x="4736479" y="0"/>
          <a:ext cx="2299261" cy="2240956"/>
        </a:xfrm>
        <a:prstGeom prst="roundRect">
          <a:avLst>
            <a:gd name="adj" fmla="val 10000"/>
          </a:avLst>
        </a:prstGeom>
        <a:solidFill>
          <a:schemeClr val="accent3">
            <a:hueOff val="-6776060"/>
            <a:satOff val="-36182"/>
            <a:lumOff val="10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en-US" sz="1600" b="1" u="sng" kern="1200"/>
            <a:t>Pick Forecasting Technique</a:t>
          </a:r>
          <a:endParaRPr lang="en-US" sz="1100" b="0" kern="1200"/>
        </a:p>
        <a:p>
          <a:pPr marL="114300" lvl="1" indent="-114300" algn="l" defTabSz="533400">
            <a:lnSpc>
              <a:spcPct val="90000"/>
            </a:lnSpc>
            <a:spcBef>
              <a:spcPct val="0"/>
            </a:spcBef>
            <a:spcAft>
              <a:spcPct val="15000"/>
            </a:spcAft>
            <a:buFontTx/>
            <a:buNone/>
          </a:pPr>
          <a:r>
            <a:rPr lang="en-US" sz="1200" b="0" kern="1200"/>
            <a:t>   Evaluate models and select the one with highest accuracy</a:t>
          </a:r>
          <a:endParaRPr lang="en-US" sz="1100" b="0" kern="1200"/>
        </a:p>
      </dsp:txBody>
      <dsp:txXfrm>
        <a:off x="4736479" y="896382"/>
        <a:ext cx="2299261" cy="896382"/>
      </dsp:txXfrm>
    </dsp:sp>
    <dsp:sp modelId="{71D5908E-505B-4A95-95DA-31F2F7DF26B9}">
      <dsp:nvSpPr>
        <dsp:cNvPr id="0" name=""/>
        <dsp:cNvSpPr/>
      </dsp:nvSpPr>
      <dsp:spPr>
        <a:xfrm>
          <a:off x="5512990" y="134457"/>
          <a:ext cx="746238" cy="746238"/>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595C1F-1E9C-4D9E-A177-B14D2902C46D}">
      <dsp:nvSpPr>
        <dsp:cNvPr id="0" name=""/>
        <dsp:cNvSpPr/>
      </dsp:nvSpPr>
      <dsp:spPr>
        <a:xfrm>
          <a:off x="7104718" y="0"/>
          <a:ext cx="2299261" cy="2240956"/>
        </a:xfrm>
        <a:prstGeom prst="roundRect">
          <a:avLst>
            <a:gd name="adj" fmla="val 10000"/>
          </a:avLst>
        </a:prstGeom>
        <a:solidFill>
          <a:schemeClr val="accent3">
            <a:hueOff val="-10164090"/>
            <a:satOff val="-54273"/>
            <a:lumOff val="161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en-US" sz="1600" b="1" u="sng" kern="1200"/>
            <a:t>Predict The Data</a:t>
          </a:r>
          <a:endParaRPr lang="en-US" sz="1200" b="1" kern="1200"/>
        </a:p>
        <a:p>
          <a:pPr marL="114300" lvl="1" indent="-114300" algn="l" defTabSz="533400" rtl="0">
            <a:lnSpc>
              <a:spcPct val="90000"/>
            </a:lnSpc>
            <a:spcBef>
              <a:spcPct val="0"/>
            </a:spcBef>
            <a:spcAft>
              <a:spcPct val="15000"/>
            </a:spcAft>
            <a:buFontTx/>
            <a:buNone/>
          </a:pPr>
          <a:r>
            <a:rPr lang="en-US" sz="1200" kern="1200">
              <a:latin typeface="Corbel"/>
            </a:rPr>
            <a:t>    Forecast</a:t>
          </a:r>
          <a:r>
            <a:rPr lang="en-US" sz="1200" kern="1200"/>
            <a:t> </a:t>
          </a:r>
          <a:r>
            <a:rPr lang="en-US" sz="1200" kern="1200">
              <a:latin typeface="Corbel"/>
            </a:rPr>
            <a:t>sales and profits across</a:t>
          </a:r>
          <a:r>
            <a:rPr lang="en-US" sz="1200" kern="1200"/>
            <a:t> regions and categories</a:t>
          </a:r>
          <a:endParaRPr lang="en-US" sz="1200" b="1" kern="1200"/>
        </a:p>
      </dsp:txBody>
      <dsp:txXfrm>
        <a:off x="7104718" y="896382"/>
        <a:ext cx="2299261" cy="896382"/>
      </dsp:txXfrm>
    </dsp:sp>
    <dsp:sp modelId="{0A6649A8-AA7A-45A2-A845-5A2BAC3C5EC2}">
      <dsp:nvSpPr>
        <dsp:cNvPr id="0" name=""/>
        <dsp:cNvSpPr/>
      </dsp:nvSpPr>
      <dsp:spPr>
        <a:xfrm>
          <a:off x="7881230" y="134457"/>
          <a:ext cx="746238" cy="746238"/>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8365D1-1CAA-4FE8-9A42-BAA05F9A00A3}">
      <dsp:nvSpPr>
        <dsp:cNvPr id="0" name=""/>
        <dsp:cNvSpPr/>
      </dsp:nvSpPr>
      <dsp:spPr>
        <a:xfrm>
          <a:off x="9472958" y="0"/>
          <a:ext cx="2299261" cy="2240956"/>
        </a:xfrm>
        <a:prstGeom prst="roundRect">
          <a:avLst>
            <a:gd name="adj" fmla="val 10000"/>
          </a:avLst>
        </a:prstGeom>
        <a:solidFill>
          <a:schemeClr val="accent3">
            <a:hueOff val="-13552120"/>
            <a:satOff val="-72364"/>
            <a:lumOff val="21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en-US" sz="1600" b="1" u="sng" kern="1200"/>
            <a:t>Recommendations And Next Steps</a:t>
          </a:r>
        </a:p>
        <a:p>
          <a:pPr marL="114300" lvl="1" indent="-114300" algn="just" defTabSz="533400" rtl="0">
            <a:lnSpc>
              <a:spcPct val="100000"/>
            </a:lnSpc>
            <a:spcBef>
              <a:spcPct val="0"/>
            </a:spcBef>
            <a:spcAft>
              <a:spcPct val="15000"/>
            </a:spcAft>
            <a:buClr>
              <a:schemeClr val="bg1"/>
            </a:buClr>
            <a:buFont typeface="Arial" panose="020B0604020202020204" pitchFamily="34" charset="0"/>
            <a:buNone/>
          </a:pPr>
          <a:r>
            <a:rPr lang="en-US" sz="1200" kern="1200">
              <a:latin typeface="Corbel"/>
            </a:rPr>
            <a:t>   Identify unprofitable/profitable</a:t>
          </a:r>
          <a:r>
            <a:rPr lang="en-US" sz="1200" kern="1200"/>
            <a:t> regions and drill down by category and sub-category</a:t>
          </a:r>
        </a:p>
      </dsp:txBody>
      <dsp:txXfrm>
        <a:off x="9472958" y="896382"/>
        <a:ext cx="2299261" cy="896382"/>
      </dsp:txXfrm>
    </dsp:sp>
    <dsp:sp modelId="{AB8CF49C-959F-4DD7-8233-F0B6E58DBA87}">
      <dsp:nvSpPr>
        <dsp:cNvPr id="0" name=""/>
        <dsp:cNvSpPr/>
      </dsp:nvSpPr>
      <dsp:spPr>
        <a:xfrm>
          <a:off x="10249469" y="134457"/>
          <a:ext cx="746238" cy="746238"/>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B949F5-9547-4D2A-B54A-FFDB05ECC82A}">
      <dsp:nvSpPr>
        <dsp:cNvPr id="0" name=""/>
        <dsp:cNvSpPr/>
      </dsp:nvSpPr>
      <dsp:spPr>
        <a:xfrm flipH="1">
          <a:off x="6897185" y="165824"/>
          <a:ext cx="344299" cy="336143"/>
        </a:xfrm>
        <a:prstGeom prst="leftRight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0EFC4-EEDC-40D3-B0E5-3915B9B2B566}">
      <dsp:nvSpPr>
        <dsp:cNvPr id="0" name=""/>
        <dsp:cNvSpPr/>
      </dsp:nvSpPr>
      <dsp:spPr>
        <a:xfrm>
          <a:off x="0" y="0"/>
          <a:ext cx="2255722" cy="340419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en-US" sz="1600" b="1" u="sng" kern="1200"/>
            <a:t>Exploratory Analysis</a:t>
          </a:r>
        </a:p>
        <a:p>
          <a:pPr marL="114300" lvl="1" indent="-114300" algn="l" defTabSz="622300">
            <a:lnSpc>
              <a:spcPct val="150000"/>
            </a:lnSpc>
            <a:spcBef>
              <a:spcPct val="0"/>
            </a:spcBef>
            <a:spcAft>
              <a:spcPct val="15000"/>
            </a:spcAft>
            <a:buClr>
              <a:schemeClr val="bg1"/>
            </a:buClr>
            <a:buFont typeface="Arial" panose="020B0604020202020204" pitchFamily="34" charset="0"/>
            <a:buNone/>
          </a:pPr>
          <a:r>
            <a:rPr lang="en-US" sz="1400" kern="1200"/>
            <a:t>	</a:t>
          </a:r>
          <a:r>
            <a:rPr lang="en-US" sz="1200" kern="1200"/>
            <a:t>Descriptive analysis to identify distribution of sales and profit across regions and categories</a:t>
          </a:r>
          <a:endParaRPr lang="en-US" sz="1400" kern="1200"/>
        </a:p>
      </dsp:txBody>
      <dsp:txXfrm>
        <a:off x="0" y="1361679"/>
        <a:ext cx="2255722" cy="1361679"/>
      </dsp:txXfrm>
    </dsp:sp>
    <dsp:sp modelId="{98D02DF6-3176-4EDA-864D-B3F21983C538}">
      <dsp:nvSpPr>
        <dsp:cNvPr id="0" name=""/>
        <dsp:cNvSpPr/>
      </dsp:nvSpPr>
      <dsp:spPr>
        <a:xfrm>
          <a:off x="561062" y="204251"/>
          <a:ext cx="1133597" cy="113359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8C3E81-4A31-4A0B-8960-58ED5E2FBE4D}">
      <dsp:nvSpPr>
        <dsp:cNvPr id="0" name=""/>
        <dsp:cNvSpPr/>
      </dsp:nvSpPr>
      <dsp:spPr>
        <a:xfrm>
          <a:off x="2323393" y="0"/>
          <a:ext cx="2255722" cy="3404198"/>
        </a:xfrm>
        <a:prstGeom prst="roundRect">
          <a:avLst>
            <a:gd name="adj" fmla="val 10000"/>
          </a:avLst>
        </a:prstGeom>
        <a:solidFill>
          <a:schemeClr val="accent3">
            <a:hueOff val="-3388030"/>
            <a:satOff val="-18091"/>
            <a:lumOff val="5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u="sng" kern="1200"/>
            <a:t>Create Data Plan</a:t>
          </a:r>
        </a:p>
        <a:p>
          <a:pPr marL="0" lvl="0" indent="0" algn="ctr" defTabSz="666750">
            <a:lnSpc>
              <a:spcPct val="150000"/>
            </a:lnSpc>
            <a:spcBef>
              <a:spcPct val="0"/>
            </a:spcBef>
            <a:spcAft>
              <a:spcPct val="35000"/>
            </a:spcAft>
            <a:buNone/>
          </a:pPr>
          <a:r>
            <a:rPr lang="en-US" sz="1200" kern="1200"/>
            <a:t>Aggregate data at month level and filter for non-returnable orders</a:t>
          </a:r>
          <a:endParaRPr lang="en-US" sz="1200" b="1" kern="1200"/>
        </a:p>
      </dsp:txBody>
      <dsp:txXfrm>
        <a:off x="2323393" y="1361679"/>
        <a:ext cx="2255722" cy="1361679"/>
      </dsp:txXfrm>
    </dsp:sp>
    <dsp:sp modelId="{FF6A552F-90E8-4CE9-926F-2C7017F8028A}">
      <dsp:nvSpPr>
        <dsp:cNvPr id="0" name=""/>
        <dsp:cNvSpPr/>
      </dsp:nvSpPr>
      <dsp:spPr>
        <a:xfrm>
          <a:off x="2884456" y="204251"/>
          <a:ext cx="1133597" cy="113359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221F0A-976F-4BAC-868F-64DDF7D15F1F}">
      <dsp:nvSpPr>
        <dsp:cNvPr id="0" name=""/>
        <dsp:cNvSpPr/>
      </dsp:nvSpPr>
      <dsp:spPr>
        <a:xfrm>
          <a:off x="4646787" y="0"/>
          <a:ext cx="2255722" cy="3404198"/>
        </a:xfrm>
        <a:prstGeom prst="roundRect">
          <a:avLst>
            <a:gd name="adj" fmla="val 10000"/>
          </a:avLst>
        </a:prstGeom>
        <a:solidFill>
          <a:schemeClr val="accent3">
            <a:hueOff val="-6776060"/>
            <a:satOff val="-36182"/>
            <a:lumOff val="10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u="sng" kern="1200"/>
            <a:t>Pick Forecasting Technique</a:t>
          </a:r>
        </a:p>
        <a:p>
          <a:pPr marL="0" lvl="0" indent="0" algn="ctr" defTabSz="755650">
            <a:lnSpc>
              <a:spcPct val="150000"/>
            </a:lnSpc>
            <a:spcBef>
              <a:spcPct val="0"/>
            </a:spcBef>
            <a:spcAft>
              <a:spcPct val="35000"/>
            </a:spcAft>
            <a:buNone/>
          </a:pPr>
          <a:r>
            <a:rPr lang="en-US" sz="1200" b="0" kern="1200"/>
            <a:t>Evaluate models and select the one with highest accuracy</a:t>
          </a:r>
        </a:p>
      </dsp:txBody>
      <dsp:txXfrm>
        <a:off x="4646787" y="1361679"/>
        <a:ext cx="2255722" cy="1361679"/>
      </dsp:txXfrm>
    </dsp:sp>
    <dsp:sp modelId="{71D5908E-505B-4A95-95DA-31F2F7DF26B9}">
      <dsp:nvSpPr>
        <dsp:cNvPr id="0" name=""/>
        <dsp:cNvSpPr/>
      </dsp:nvSpPr>
      <dsp:spPr>
        <a:xfrm>
          <a:off x="5207850" y="204251"/>
          <a:ext cx="1133597" cy="1133597"/>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595C1F-1E9C-4D9E-A177-B14D2902C46D}">
      <dsp:nvSpPr>
        <dsp:cNvPr id="0" name=""/>
        <dsp:cNvSpPr/>
      </dsp:nvSpPr>
      <dsp:spPr>
        <a:xfrm>
          <a:off x="6970181" y="0"/>
          <a:ext cx="2255722" cy="3404198"/>
        </a:xfrm>
        <a:prstGeom prst="roundRect">
          <a:avLst>
            <a:gd name="adj" fmla="val 10000"/>
          </a:avLst>
        </a:prstGeom>
        <a:solidFill>
          <a:schemeClr val="accent3">
            <a:hueOff val="-10164090"/>
            <a:satOff val="-54273"/>
            <a:lumOff val="161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u="sng" kern="1200"/>
            <a:t>Predict The Data</a:t>
          </a:r>
        </a:p>
        <a:p>
          <a:pPr marL="0" lvl="0" indent="0" algn="ctr" defTabSz="711200">
            <a:lnSpc>
              <a:spcPct val="150000"/>
            </a:lnSpc>
            <a:spcBef>
              <a:spcPct val="0"/>
            </a:spcBef>
            <a:spcAft>
              <a:spcPct val="35000"/>
            </a:spcAft>
            <a:buNone/>
          </a:pPr>
          <a:r>
            <a:rPr lang="en-US" sz="1200" kern="1200"/>
            <a:t>Forecasted Sales across regions and categories</a:t>
          </a:r>
          <a:endParaRPr lang="en-US" sz="1200" b="1" kern="1200"/>
        </a:p>
      </dsp:txBody>
      <dsp:txXfrm>
        <a:off x="6970181" y="1361679"/>
        <a:ext cx="2255722" cy="1361679"/>
      </dsp:txXfrm>
    </dsp:sp>
    <dsp:sp modelId="{0A6649A8-AA7A-45A2-A845-5A2BAC3C5EC2}">
      <dsp:nvSpPr>
        <dsp:cNvPr id="0" name=""/>
        <dsp:cNvSpPr/>
      </dsp:nvSpPr>
      <dsp:spPr>
        <a:xfrm>
          <a:off x="7531243" y="204251"/>
          <a:ext cx="1133597" cy="1133597"/>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8365D1-1CAA-4FE8-9A42-BAA05F9A00A3}">
      <dsp:nvSpPr>
        <dsp:cNvPr id="0" name=""/>
        <dsp:cNvSpPr/>
      </dsp:nvSpPr>
      <dsp:spPr>
        <a:xfrm>
          <a:off x="9293575" y="0"/>
          <a:ext cx="2255722" cy="3404198"/>
        </a:xfrm>
        <a:prstGeom prst="roundRect">
          <a:avLst>
            <a:gd name="adj" fmla="val 10000"/>
          </a:avLst>
        </a:prstGeom>
        <a:solidFill>
          <a:schemeClr val="accent3">
            <a:hueOff val="-13552120"/>
            <a:satOff val="-72364"/>
            <a:lumOff val="21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755650">
            <a:lnSpc>
              <a:spcPct val="90000"/>
            </a:lnSpc>
            <a:spcBef>
              <a:spcPct val="0"/>
            </a:spcBef>
            <a:spcAft>
              <a:spcPct val="35000"/>
            </a:spcAft>
            <a:buNone/>
          </a:pPr>
          <a:r>
            <a:rPr lang="en-US" sz="1700" b="1" u="sng" kern="1200"/>
            <a:t>Recommendations And Next Steps</a:t>
          </a:r>
        </a:p>
        <a:p>
          <a:pPr marL="114300" lvl="1" indent="-114300" algn="ctr" defTabSz="533400">
            <a:lnSpc>
              <a:spcPct val="150000"/>
            </a:lnSpc>
            <a:spcBef>
              <a:spcPct val="0"/>
            </a:spcBef>
            <a:spcAft>
              <a:spcPct val="15000"/>
            </a:spcAft>
            <a:buClr>
              <a:schemeClr val="bg1"/>
            </a:buClr>
            <a:buFont typeface="Arial" panose="020B0604020202020204" pitchFamily="34" charset="0"/>
            <a:buNone/>
          </a:pPr>
          <a:r>
            <a:rPr lang="en-US" sz="1200" kern="1200"/>
            <a:t>Call out risky and profit- making regions and categories to focus</a:t>
          </a:r>
        </a:p>
      </dsp:txBody>
      <dsp:txXfrm>
        <a:off x="9293575" y="1361679"/>
        <a:ext cx="2255722" cy="1361679"/>
      </dsp:txXfrm>
    </dsp:sp>
    <dsp:sp modelId="{AB8CF49C-959F-4DD7-8233-F0B6E58DBA87}">
      <dsp:nvSpPr>
        <dsp:cNvPr id="0" name=""/>
        <dsp:cNvSpPr/>
      </dsp:nvSpPr>
      <dsp:spPr>
        <a:xfrm>
          <a:off x="9854637" y="204251"/>
          <a:ext cx="1133597" cy="1133597"/>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B949F5-9547-4D2A-B54A-FFDB05ECC82A}">
      <dsp:nvSpPr>
        <dsp:cNvPr id="0" name=""/>
        <dsp:cNvSpPr/>
      </dsp:nvSpPr>
      <dsp:spPr>
        <a:xfrm>
          <a:off x="461971" y="2723358"/>
          <a:ext cx="10625354" cy="510629"/>
        </a:xfrm>
        <a:prstGeom prst="leftRight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BECAA-A101-40AC-B899-699C9F3C23D7}">
      <dsp:nvSpPr>
        <dsp:cNvPr id="0" name=""/>
        <dsp:cNvSpPr/>
      </dsp:nvSpPr>
      <dsp:spPr>
        <a:xfrm>
          <a:off x="2927" y="1150281"/>
          <a:ext cx="1823028" cy="150361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lr>
              <a:schemeClr val="bg1"/>
            </a:buClr>
            <a:buFont typeface="Arial" panose="020B0604020202020204" pitchFamily="34" charset="0"/>
            <a:buChar char="•"/>
          </a:pPr>
          <a:r>
            <a:rPr lang="en-US" sz="1500" kern="1200"/>
            <a:t>Descriptive analysis to identify profitable regions, products</a:t>
          </a:r>
        </a:p>
      </dsp:txBody>
      <dsp:txXfrm>
        <a:off x="37529" y="1184883"/>
        <a:ext cx="1753824" cy="1112209"/>
      </dsp:txXfrm>
    </dsp:sp>
    <dsp:sp modelId="{0238AA6C-61AC-45FF-85C4-CF86E3402BF7}">
      <dsp:nvSpPr>
        <dsp:cNvPr id="0" name=""/>
        <dsp:cNvSpPr/>
      </dsp:nvSpPr>
      <dsp:spPr>
        <a:xfrm>
          <a:off x="971352" y="1307022"/>
          <a:ext cx="2307950" cy="2307950"/>
        </a:xfrm>
        <a:prstGeom prst="leftCircularArrow">
          <a:avLst>
            <a:gd name="adj1" fmla="val 4434"/>
            <a:gd name="adj2" fmla="val 562767"/>
            <a:gd name="adj3" fmla="val 2338278"/>
            <a:gd name="adj4" fmla="val 9024489"/>
            <a:gd name="adj5" fmla="val 517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456C4D-6705-4E5D-9AA0-F0C5B9767ABB}">
      <dsp:nvSpPr>
        <dsp:cNvPr id="0" name=""/>
        <dsp:cNvSpPr/>
      </dsp:nvSpPr>
      <dsp:spPr>
        <a:xfrm>
          <a:off x="408044" y="2331695"/>
          <a:ext cx="1620469" cy="6444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Exploratory Analysis</a:t>
          </a:r>
        </a:p>
      </dsp:txBody>
      <dsp:txXfrm>
        <a:off x="426918" y="2350569"/>
        <a:ext cx="1582721" cy="606659"/>
      </dsp:txXfrm>
    </dsp:sp>
    <dsp:sp modelId="{08614E64-0B91-4B45-928F-F50BD17C9160}">
      <dsp:nvSpPr>
        <dsp:cNvPr id="0" name=""/>
        <dsp:cNvSpPr/>
      </dsp:nvSpPr>
      <dsp:spPr>
        <a:xfrm>
          <a:off x="2515852" y="1150281"/>
          <a:ext cx="1823028" cy="150361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3388030"/>
              <a:satOff val="-18091"/>
              <a:lumOff val="53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lr>
              <a:schemeClr val="bg1"/>
            </a:buClr>
            <a:buChar char="•"/>
          </a:pPr>
          <a:r>
            <a:rPr lang="en-US" sz="1500" kern="1200"/>
            <a:t>Aggregate data at month level and filter for non-returnable orders</a:t>
          </a:r>
        </a:p>
      </dsp:txBody>
      <dsp:txXfrm>
        <a:off x="2550454" y="1507087"/>
        <a:ext cx="1753824" cy="1112209"/>
      </dsp:txXfrm>
    </dsp:sp>
    <dsp:sp modelId="{8728051A-85D7-44CD-A797-996292C5A1ED}">
      <dsp:nvSpPr>
        <dsp:cNvPr id="0" name=""/>
        <dsp:cNvSpPr/>
      </dsp:nvSpPr>
      <dsp:spPr>
        <a:xfrm>
          <a:off x="3469086" y="130251"/>
          <a:ext cx="2540893" cy="2540893"/>
        </a:xfrm>
        <a:prstGeom prst="circularArrow">
          <a:avLst>
            <a:gd name="adj1" fmla="val 4028"/>
            <a:gd name="adj2" fmla="val 506133"/>
            <a:gd name="adj3" fmla="val 19318356"/>
            <a:gd name="adj4" fmla="val 12575511"/>
            <a:gd name="adj5" fmla="val 4699"/>
          </a:avLst>
        </a:prstGeom>
        <a:solidFill>
          <a:schemeClr val="accent3">
            <a:hueOff val="-4517374"/>
            <a:satOff val="-24121"/>
            <a:lumOff val="719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C5F836-BC0F-4065-9E9D-BF33DE398D6E}">
      <dsp:nvSpPr>
        <dsp:cNvPr id="0" name=""/>
        <dsp:cNvSpPr/>
      </dsp:nvSpPr>
      <dsp:spPr>
        <a:xfrm>
          <a:off x="2920969" y="828078"/>
          <a:ext cx="1620469" cy="644407"/>
        </a:xfrm>
        <a:prstGeom prst="roundRect">
          <a:avLst>
            <a:gd name="adj" fmla="val 10000"/>
          </a:avLst>
        </a:prstGeom>
        <a:solidFill>
          <a:schemeClr val="accent3">
            <a:hueOff val="-3388030"/>
            <a:satOff val="-18091"/>
            <a:lumOff val="5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Create Data Plan</a:t>
          </a:r>
        </a:p>
      </dsp:txBody>
      <dsp:txXfrm>
        <a:off x="2939843" y="846952"/>
        <a:ext cx="1582721" cy="606659"/>
      </dsp:txXfrm>
    </dsp:sp>
    <dsp:sp modelId="{5B350204-D71A-4FB7-AB21-16192613AF43}">
      <dsp:nvSpPr>
        <dsp:cNvPr id="0" name=""/>
        <dsp:cNvSpPr/>
      </dsp:nvSpPr>
      <dsp:spPr>
        <a:xfrm>
          <a:off x="5028777" y="1150281"/>
          <a:ext cx="1823028" cy="150361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6776060"/>
              <a:satOff val="-36182"/>
              <a:lumOff val="107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US" sz="1500" kern="1200"/>
            <a:t>ARIMA</a:t>
          </a:r>
        </a:p>
        <a:p>
          <a:pPr marL="114300" lvl="1" indent="-114300" algn="l" defTabSz="666750">
            <a:lnSpc>
              <a:spcPct val="90000"/>
            </a:lnSpc>
            <a:spcBef>
              <a:spcPct val="0"/>
            </a:spcBef>
            <a:spcAft>
              <a:spcPct val="15000"/>
            </a:spcAft>
            <a:buChar char="•"/>
          </a:pPr>
          <a:r>
            <a:rPr lang="en-US" sz="1500" kern="1200"/>
            <a:t>Smoothening</a:t>
          </a:r>
        </a:p>
        <a:p>
          <a:pPr marL="114300" lvl="1" indent="-114300" algn="l" defTabSz="666750">
            <a:lnSpc>
              <a:spcPct val="90000"/>
            </a:lnSpc>
            <a:spcBef>
              <a:spcPct val="0"/>
            </a:spcBef>
            <a:spcAft>
              <a:spcPct val="15000"/>
            </a:spcAft>
            <a:buChar char="•"/>
          </a:pPr>
          <a:r>
            <a:rPr lang="en-US" sz="1500" kern="1200"/>
            <a:t>Holt Winter</a:t>
          </a:r>
        </a:p>
      </dsp:txBody>
      <dsp:txXfrm>
        <a:off x="5063379" y="1184883"/>
        <a:ext cx="1753824" cy="1112209"/>
      </dsp:txXfrm>
    </dsp:sp>
    <dsp:sp modelId="{21CAAFAE-BC7D-4A4B-8DFA-ECFF2711C324}">
      <dsp:nvSpPr>
        <dsp:cNvPr id="0" name=""/>
        <dsp:cNvSpPr/>
      </dsp:nvSpPr>
      <dsp:spPr>
        <a:xfrm>
          <a:off x="5997203" y="1307022"/>
          <a:ext cx="2307950" cy="2307950"/>
        </a:xfrm>
        <a:prstGeom prst="leftCircularArrow">
          <a:avLst>
            <a:gd name="adj1" fmla="val 4434"/>
            <a:gd name="adj2" fmla="val 562767"/>
            <a:gd name="adj3" fmla="val 2338278"/>
            <a:gd name="adj4" fmla="val 9024489"/>
            <a:gd name="adj5" fmla="val 5173"/>
          </a:avLst>
        </a:prstGeom>
        <a:solidFill>
          <a:schemeClr val="accent3">
            <a:hueOff val="-9034747"/>
            <a:satOff val="-48243"/>
            <a:lumOff val="1438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9BEAF0-FDEF-418E-A4DA-D09B294D933D}">
      <dsp:nvSpPr>
        <dsp:cNvPr id="0" name=""/>
        <dsp:cNvSpPr/>
      </dsp:nvSpPr>
      <dsp:spPr>
        <a:xfrm>
          <a:off x="5433894" y="2331695"/>
          <a:ext cx="1620469" cy="644407"/>
        </a:xfrm>
        <a:prstGeom prst="roundRect">
          <a:avLst>
            <a:gd name="adj" fmla="val 10000"/>
          </a:avLst>
        </a:prstGeom>
        <a:solidFill>
          <a:schemeClr val="accent3">
            <a:hueOff val="-6776060"/>
            <a:satOff val="-36182"/>
            <a:lumOff val="10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Pick Forecasting Technique</a:t>
          </a:r>
        </a:p>
      </dsp:txBody>
      <dsp:txXfrm>
        <a:off x="5452768" y="2350569"/>
        <a:ext cx="1582721" cy="606659"/>
      </dsp:txXfrm>
    </dsp:sp>
    <dsp:sp modelId="{1070FABA-7C20-4374-9DB7-745B31C11773}">
      <dsp:nvSpPr>
        <dsp:cNvPr id="0" name=""/>
        <dsp:cNvSpPr/>
      </dsp:nvSpPr>
      <dsp:spPr>
        <a:xfrm>
          <a:off x="7541702" y="1150281"/>
          <a:ext cx="1823028" cy="150361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0164090"/>
              <a:satOff val="-54273"/>
              <a:lumOff val="1617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lr>
              <a:schemeClr val="bg1"/>
            </a:buClr>
            <a:buChar char="•"/>
          </a:pPr>
          <a:r>
            <a:rPr lang="en-US" sz="1500" kern="1200"/>
            <a:t>Selected the model with least error</a:t>
          </a:r>
        </a:p>
      </dsp:txBody>
      <dsp:txXfrm>
        <a:off x="7576304" y="1507087"/>
        <a:ext cx="1753824" cy="1112209"/>
      </dsp:txXfrm>
    </dsp:sp>
    <dsp:sp modelId="{3DA10AD6-CCD5-4978-A66E-6EEC438A12A5}">
      <dsp:nvSpPr>
        <dsp:cNvPr id="0" name=""/>
        <dsp:cNvSpPr/>
      </dsp:nvSpPr>
      <dsp:spPr>
        <a:xfrm>
          <a:off x="8494936" y="130251"/>
          <a:ext cx="2540893" cy="2540893"/>
        </a:xfrm>
        <a:prstGeom prst="circularArrow">
          <a:avLst>
            <a:gd name="adj1" fmla="val 4028"/>
            <a:gd name="adj2" fmla="val 506133"/>
            <a:gd name="adj3" fmla="val 19318356"/>
            <a:gd name="adj4" fmla="val 12575511"/>
            <a:gd name="adj5" fmla="val 4699"/>
          </a:avLst>
        </a:prstGeom>
        <a:solidFill>
          <a:schemeClr val="accent3">
            <a:hueOff val="-13552120"/>
            <a:satOff val="-72364"/>
            <a:lumOff val="215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7C58E2-9422-4577-B69A-7E91F27BEB6A}">
      <dsp:nvSpPr>
        <dsp:cNvPr id="0" name=""/>
        <dsp:cNvSpPr/>
      </dsp:nvSpPr>
      <dsp:spPr>
        <a:xfrm>
          <a:off x="7946819" y="828078"/>
          <a:ext cx="1620469" cy="644407"/>
        </a:xfrm>
        <a:prstGeom prst="roundRect">
          <a:avLst>
            <a:gd name="adj" fmla="val 10000"/>
          </a:avLst>
        </a:prstGeom>
        <a:solidFill>
          <a:schemeClr val="accent3">
            <a:hueOff val="-10164090"/>
            <a:satOff val="-54273"/>
            <a:lumOff val="161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Predict The Data</a:t>
          </a:r>
        </a:p>
      </dsp:txBody>
      <dsp:txXfrm>
        <a:off x="7965693" y="846952"/>
        <a:ext cx="1582721" cy="606659"/>
      </dsp:txXfrm>
    </dsp:sp>
    <dsp:sp modelId="{04CAA4E7-37D6-4D2A-A343-97162EB530F0}">
      <dsp:nvSpPr>
        <dsp:cNvPr id="0" name=""/>
        <dsp:cNvSpPr/>
      </dsp:nvSpPr>
      <dsp:spPr>
        <a:xfrm>
          <a:off x="10054627" y="1150281"/>
          <a:ext cx="1823028" cy="150361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3552120"/>
              <a:satOff val="-72364"/>
              <a:lumOff val="2157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lr>
              <a:schemeClr val="bg1"/>
            </a:buClr>
            <a:buFont typeface="Arial" panose="020B0604020202020204" pitchFamily="34" charset="0"/>
            <a:buChar char="•"/>
          </a:pPr>
          <a:r>
            <a:rPr lang="en-US" sz="1500" kern="1200"/>
            <a:t>Use profit margin as a metric to select the market for future investments</a:t>
          </a:r>
        </a:p>
      </dsp:txBody>
      <dsp:txXfrm>
        <a:off x="10089229" y="1184883"/>
        <a:ext cx="1753824" cy="1112209"/>
      </dsp:txXfrm>
    </dsp:sp>
    <dsp:sp modelId="{C9C85585-DC96-414B-990D-BAEE13A59F16}">
      <dsp:nvSpPr>
        <dsp:cNvPr id="0" name=""/>
        <dsp:cNvSpPr/>
      </dsp:nvSpPr>
      <dsp:spPr>
        <a:xfrm>
          <a:off x="10459744" y="2331695"/>
          <a:ext cx="1620469" cy="644407"/>
        </a:xfrm>
        <a:prstGeom prst="roundRect">
          <a:avLst>
            <a:gd name="adj" fmla="val 10000"/>
          </a:avLst>
        </a:prstGeom>
        <a:solidFill>
          <a:schemeClr val="accent3">
            <a:hueOff val="-13552120"/>
            <a:satOff val="-72364"/>
            <a:lumOff val="215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kern="1200"/>
            <a:t>Recommendations And Next Steps</a:t>
          </a:r>
        </a:p>
      </dsp:txBody>
      <dsp:txXfrm>
        <a:off x="10478618" y="2350569"/>
        <a:ext cx="1582721" cy="606659"/>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2/23/2023</a:t>
            </a:fld>
            <a:endParaRPr lang="en-US"/>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2/23/2023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3697739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41016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1491765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Limited accuracy: A forecast that relies on a limited set of factors may be less robust to changes in the environment or unforeseen events. This can lead to unexpected results and a lack of confidence in the forecast.</a:t>
            </a:r>
          </a:p>
          <a:p>
            <a:pPr marL="285750" indent="-285750">
              <a:buFont typeface="Arial"/>
              <a:buChar char="•"/>
            </a:pPr>
            <a:endParaRPr lang="en-US">
              <a:cs typeface="Calibri"/>
            </a:endParaRPr>
          </a:p>
          <a:p>
            <a:pPr marL="285750" indent="-285750">
              <a:buFont typeface="Arial,Sans-Serif"/>
              <a:buChar char="•"/>
            </a:pPr>
            <a:r>
              <a:rPr lang="en-US" cap="all"/>
              <a:t>QUALITY OF THE DATA: </a:t>
            </a:r>
            <a:r>
              <a:rPr lang="en-US"/>
              <a:t>Accurate forecasts require high-quality data that is representative of the situation being analyzed. This may require gathering data from a range of sources, verifying the accuracy of the data, and addressing any missing or incomplete data.</a:t>
            </a:r>
            <a:endParaRPr lang="en-US">
              <a:cs typeface="Calibri"/>
            </a:endParaRPr>
          </a:p>
          <a:p>
            <a:pPr marL="285750" indent="-285750">
              <a:buFont typeface="Arial"/>
              <a:buChar char="•"/>
            </a:pPr>
            <a:r>
              <a:rPr lang="en-US"/>
              <a:t>Lack of exogenous variables: Since we used ARIMA models to generate the forecast, the model do not take into account any external variables that may affect the series. This can limit the model's ability to capture complex relationships in the data.</a:t>
            </a:r>
            <a:endParaRPr lang="en-US">
              <a:cs typeface="Calibri"/>
            </a:endParaRPr>
          </a:p>
          <a:p>
            <a:pPr marL="285750" indent="-285750">
              <a:buFont typeface="Arial"/>
              <a:buChar char="•"/>
            </a:pPr>
            <a:r>
              <a:rPr lang="en-US"/>
              <a:t>Incorporating other data analysis methods: such as Machine learning and Exploratory data analysis </a:t>
            </a:r>
            <a:endParaRPr lang="en-US">
              <a:cs typeface="Calibri"/>
            </a:endParaRPr>
          </a:p>
          <a:p>
            <a:pPr marL="285750" indent="-285750">
              <a:buFont typeface="Arial"/>
              <a:buChar char="•"/>
            </a:pPr>
            <a:endParaRPr lang="en-US"/>
          </a:p>
          <a:p>
            <a:pPr marL="285750" indent="-285750">
              <a:buFont typeface="Arial"/>
              <a:buChar char="•"/>
            </a:pPr>
            <a:r>
              <a:rPr lang="en-US"/>
              <a:t>Exploratory data analysis: Exploratory data analysis (EDA) is used to summarize the main features of the data, identify patterns, and detect outliers. EDA can help to identify potential issues with the data, such as missing or incomplete data, and help to determine which variables may be relevant for modeling.</a:t>
            </a:r>
            <a:endParaRPr lang="en-US">
              <a:cs typeface="Calibri"/>
            </a:endParaRPr>
          </a:p>
          <a:p>
            <a:pPr marL="285750" indent="-285750">
              <a:buFont typeface="Arial"/>
              <a:buChar char="•"/>
            </a:pPr>
            <a:endParaRPr lang="en-US"/>
          </a:p>
          <a:p>
            <a:pPr marL="285750" indent="-285750">
              <a:buFont typeface="Arial"/>
              <a:buChar char="•"/>
            </a:pPr>
            <a:r>
              <a:rPr lang="en-US"/>
              <a:t>Machine learning: Machine learning algorithms can be used to build predictive models based on the data, including time series data. Common machine learning algorithms for time series analysis include recurrent neural networks, decision trees, and support vector machines.</a:t>
            </a:r>
            <a:br>
              <a:rPr lang="en-US">
                <a:cs typeface="+mn-lt"/>
              </a:rPr>
            </a:br>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336304E-FDE3-4B4F-A3B7-EBE87F3FA5E2}" type="slidenum">
              <a:rPr lang="en-US" noProof="0" smtClean="0"/>
              <a:t>21</a:t>
            </a:fld>
            <a:endParaRPr lang="en-US" noProof="0"/>
          </a:p>
        </p:txBody>
      </p:sp>
    </p:spTree>
    <p:extLst>
      <p:ext uri="{BB962C8B-B14F-4D97-AF65-F5344CB8AC3E}">
        <p14:creationId xmlns:p14="http://schemas.microsoft.com/office/powerpoint/2010/main" val="1484116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22</a:t>
            </a:fld>
            <a:endParaRPr lang="en-US"/>
          </a:p>
        </p:txBody>
      </p:sp>
    </p:spTree>
    <p:extLst>
      <p:ext uri="{BB962C8B-B14F-4D97-AF65-F5344CB8AC3E}">
        <p14:creationId xmlns:p14="http://schemas.microsoft.com/office/powerpoint/2010/main" val="3823997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23</a:t>
            </a:fld>
            <a:endParaRPr lang="en-US"/>
          </a:p>
        </p:txBody>
      </p:sp>
    </p:spTree>
    <p:extLst>
      <p:ext uri="{BB962C8B-B14F-4D97-AF65-F5344CB8AC3E}">
        <p14:creationId xmlns:p14="http://schemas.microsoft.com/office/powerpoint/2010/main" val="369708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24</a:t>
            </a:fld>
            <a:endParaRPr lang="en-US"/>
          </a:p>
        </p:txBody>
      </p:sp>
    </p:spTree>
    <p:extLst>
      <p:ext uri="{BB962C8B-B14F-4D97-AF65-F5344CB8AC3E}">
        <p14:creationId xmlns:p14="http://schemas.microsoft.com/office/powerpoint/2010/main" val="76664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25</a:t>
            </a:fld>
            <a:endParaRPr lang="en-US"/>
          </a:p>
        </p:txBody>
      </p:sp>
    </p:spTree>
    <p:extLst>
      <p:ext uri="{BB962C8B-B14F-4D97-AF65-F5344CB8AC3E}">
        <p14:creationId xmlns:p14="http://schemas.microsoft.com/office/powerpoint/2010/main" val="2058332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26</a:t>
            </a:fld>
            <a:endParaRPr lang="en-US"/>
          </a:p>
        </p:txBody>
      </p:sp>
    </p:spTree>
    <p:extLst>
      <p:ext uri="{BB962C8B-B14F-4D97-AF65-F5344CB8AC3E}">
        <p14:creationId xmlns:p14="http://schemas.microsoft.com/office/powerpoint/2010/main" val="428856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3591272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1080628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a:p>
        </p:txBody>
      </p:sp>
    </p:spTree>
    <p:extLst>
      <p:ext uri="{BB962C8B-B14F-4D97-AF65-F5344CB8AC3E}">
        <p14:creationId xmlns:p14="http://schemas.microsoft.com/office/powerpoint/2010/main" val="92440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Profit Margin from copier is 35% in comparison to the overall 19%</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a:p>
        </p:txBody>
      </p:sp>
    </p:spTree>
    <p:extLst>
      <p:ext uri="{BB962C8B-B14F-4D97-AF65-F5344CB8AC3E}">
        <p14:creationId xmlns:p14="http://schemas.microsoft.com/office/powerpoint/2010/main" val="3178434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Limited accuracy: A forecast that relies on a limited set of factors may be less robust to changes in the environment or unforeseen events. This can lead to unexpected results and a lack of confidence in the forecast.</a:t>
            </a:r>
          </a:p>
          <a:p>
            <a:pPr marL="285750" indent="-285750">
              <a:buFont typeface="Arial"/>
              <a:buChar char="•"/>
            </a:pPr>
            <a:endParaRPr lang="en-US" dirty="0">
              <a:cs typeface="Calibri"/>
            </a:endParaRPr>
          </a:p>
          <a:p>
            <a:pPr marL="285750" indent="-285750">
              <a:buFont typeface="Arial,Sans-Serif"/>
              <a:buChar char="•"/>
            </a:pPr>
            <a:r>
              <a:rPr lang="en-US" cap="all" dirty="0"/>
              <a:t>QUALITY OF THE DATA: </a:t>
            </a:r>
            <a:r>
              <a:rPr lang="en-US" dirty="0"/>
              <a:t>Accurate forecasts require high-quality data that is representative of the situation being analyzed. This may require gathering data from a range of sources, verifying the accuracy of the data, and addressing any missing or incomplete data. – Dates (Resulting to aggregation)</a:t>
            </a:r>
            <a:endParaRPr lang="en-US" dirty="0">
              <a:cs typeface="Calibri"/>
            </a:endParaRPr>
          </a:p>
          <a:p>
            <a:pPr marL="285750" indent="-285750">
              <a:buFont typeface="Arial"/>
              <a:buChar char="•"/>
            </a:pPr>
            <a:r>
              <a:rPr lang="en-US" dirty="0"/>
              <a:t>Lack of exogenous variables: Since we used ARIMA models to generate the forecast, the model do not take into account any external variables that may affect the series. This can limit the model's ability to capture complex relationships in the data. </a:t>
            </a:r>
            <a:endParaRPr lang="en-US" dirty="0">
              <a:cs typeface="Calibri"/>
            </a:endParaRPr>
          </a:p>
          <a:p>
            <a:pPr marL="285750" indent="-285750">
              <a:buFont typeface="Arial"/>
              <a:buChar char="•"/>
            </a:pPr>
            <a:r>
              <a:rPr lang="en-US" dirty="0"/>
              <a:t>Incorporating other data analysis methods: such as Machine learning and Exploratory data analysis </a:t>
            </a:r>
            <a:endParaRPr lang="en-US" dirty="0">
              <a:cs typeface="Calibri"/>
            </a:endParaRPr>
          </a:p>
          <a:p>
            <a:pPr marL="285750" indent="-285750">
              <a:buFont typeface="Arial"/>
              <a:buChar char="•"/>
            </a:pPr>
            <a:endParaRPr lang="en-US" dirty="0"/>
          </a:p>
          <a:p>
            <a:pPr marL="285750" indent="-285750">
              <a:buFont typeface="Arial"/>
              <a:buChar char="•"/>
            </a:pPr>
            <a:r>
              <a:rPr lang="en-US" dirty="0"/>
              <a:t>Exploratory data analysis: Exploratory data analysis (EDA) is used to summarize the main features of the data, identify patterns, and detect outliers. EDA can help to identify potential issues with the data, such as missing or incomplete data, and help to determine which variables may be relevant for modeling.</a:t>
            </a:r>
            <a:endParaRPr lang="en-US" dirty="0">
              <a:cs typeface="Calibri"/>
            </a:endParaRPr>
          </a:p>
          <a:p>
            <a:pPr marL="285750" indent="-285750">
              <a:buFont typeface="Arial"/>
              <a:buChar char="•"/>
            </a:pPr>
            <a:endParaRPr lang="en-US" dirty="0"/>
          </a:p>
          <a:p>
            <a:pPr marL="285750" indent="-285750">
              <a:buFont typeface="Arial"/>
              <a:buChar char="•"/>
            </a:pPr>
            <a:r>
              <a:rPr lang="en-US" dirty="0"/>
              <a:t>Machine learning: Machine learning algorithms can be used to build predictive models based on the data, including time series data. Common machine learning algorithms for time series analysis include recurrent neural networks, decision trees, and support vector machines.</a:t>
            </a:r>
            <a:br>
              <a:rPr lang="en-US" dirty="0">
                <a:cs typeface="+mn-lt"/>
              </a:rPr>
            </a:br>
            <a:r>
              <a:rPr lang="en-US" dirty="0"/>
              <a:t>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a:p>
        </p:txBody>
      </p:sp>
    </p:spTree>
    <p:extLst>
      <p:ext uri="{BB962C8B-B14F-4D97-AF65-F5344CB8AC3E}">
        <p14:creationId xmlns:p14="http://schemas.microsoft.com/office/powerpoint/2010/main" val="1692443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a:p>
        </p:txBody>
      </p:sp>
    </p:spTree>
    <p:extLst>
      <p:ext uri="{BB962C8B-B14F-4D97-AF65-F5344CB8AC3E}">
        <p14:creationId xmlns:p14="http://schemas.microsoft.com/office/powerpoint/2010/main" val="1003903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a:t>Website </a:t>
            </a:r>
            <a:r>
              <a:rPr lang="en-US" noProof="0" err="1"/>
              <a:t>url</a:t>
            </a:r>
            <a:r>
              <a:rPr lang="en-US" noProof="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a:t>Website </a:t>
            </a:r>
            <a:r>
              <a:rPr lang="en-US" noProof="0" err="1"/>
              <a:t>url</a:t>
            </a:r>
            <a:r>
              <a:rPr lang="en-US" noProof="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876087"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7444509" y="-36946"/>
            <a:ext cx="4747492" cy="4488873"/>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458874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accent2"/>
              </a:solidFill>
            </a:endParaRP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39054"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4005736"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4203942"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165610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Oval 23">
            <a:extLst>
              <a:ext uri="{FF2B5EF4-FFF2-40B4-BE49-F238E27FC236}">
                <a16:creationId xmlns:a16="http://schemas.microsoft.com/office/drawing/2014/main" id="{9159AA79-2237-4A27-BBC2-D44032158D19}"/>
              </a:ext>
            </a:extLst>
          </p:cNvPr>
          <p:cNvSpPr/>
          <p:nvPr userDrawn="1"/>
        </p:nvSpPr>
        <p:spPr>
          <a:xfrm>
            <a:off x="5182946"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Oval 24">
            <a:extLst>
              <a:ext uri="{FF2B5EF4-FFF2-40B4-BE49-F238E27FC236}">
                <a16:creationId xmlns:a16="http://schemas.microsoft.com/office/drawing/2014/main" id="{0272B962-9566-42D2-B4C3-E7AA81884A83}"/>
              </a:ext>
            </a:extLst>
          </p:cNvPr>
          <p:cNvSpPr/>
          <p:nvPr userDrawn="1"/>
        </p:nvSpPr>
        <p:spPr>
          <a:xfrm>
            <a:off x="8354527" y="1725612"/>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5387374"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8558955" y="1805355"/>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86052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bg1"/>
              </a:solidFill>
            </a:endParaRPr>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80559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5332444"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8504025" y="1875678"/>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5" name="Oval 4">
            <a:extLst>
              <a:ext uri="{FF2B5EF4-FFF2-40B4-BE49-F238E27FC236}">
                <a16:creationId xmlns:a16="http://schemas.microsoft.com/office/drawing/2014/main" id="{6B7B6376-5435-5A0E-B872-628604F80B24}"/>
              </a:ext>
            </a:extLst>
          </p:cNvPr>
          <p:cNvSpPr/>
          <p:nvPr userDrawn="1"/>
        </p:nvSpPr>
        <p:spPr>
          <a:xfrm>
            <a:off x="1627099" y="4215385"/>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Freeform: Shape 13">
            <a:extLst>
              <a:ext uri="{FF2B5EF4-FFF2-40B4-BE49-F238E27FC236}">
                <a16:creationId xmlns:a16="http://schemas.microsoft.com/office/drawing/2014/main" id="{52BF455B-F4D3-FB6F-BFF1-74C233EBFCF2}"/>
              </a:ext>
            </a:extLst>
          </p:cNvPr>
          <p:cNvSpPr/>
          <p:nvPr userDrawn="1"/>
        </p:nvSpPr>
        <p:spPr>
          <a:xfrm>
            <a:off x="1831527" y="4295128"/>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Picture Placeholder 2">
            <a:extLst>
              <a:ext uri="{FF2B5EF4-FFF2-40B4-BE49-F238E27FC236}">
                <a16:creationId xmlns:a16="http://schemas.microsoft.com/office/drawing/2014/main" id="{E9FA6E35-1F27-22B6-CBA0-33078AAB4747}"/>
              </a:ext>
            </a:extLst>
          </p:cNvPr>
          <p:cNvSpPr>
            <a:spLocks noGrp="1"/>
          </p:cNvSpPr>
          <p:nvPr>
            <p:ph type="pic" sz="quarter" idx="17"/>
          </p:nvPr>
        </p:nvSpPr>
        <p:spPr>
          <a:xfrm>
            <a:off x="1776597" y="4365451"/>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16" name="Oval 15">
            <a:extLst>
              <a:ext uri="{FF2B5EF4-FFF2-40B4-BE49-F238E27FC236}">
                <a16:creationId xmlns:a16="http://schemas.microsoft.com/office/drawing/2014/main" id="{71604679-0F1E-623C-237A-F5FFFC859F6A}"/>
              </a:ext>
            </a:extLst>
          </p:cNvPr>
          <p:cNvSpPr/>
          <p:nvPr userDrawn="1"/>
        </p:nvSpPr>
        <p:spPr>
          <a:xfrm>
            <a:off x="5176205" y="4213847"/>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Freeform: Shape 17">
            <a:extLst>
              <a:ext uri="{FF2B5EF4-FFF2-40B4-BE49-F238E27FC236}">
                <a16:creationId xmlns:a16="http://schemas.microsoft.com/office/drawing/2014/main" id="{73180939-5831-91CB-1537-3E43DB5414AA}"/>
              </a:ext>
            </a:extLst>
          </p:cNvPr>
          <p:cNvSpPr/>
          <p:nvPr userDrawn="1"/>
        </p:nvSpPr>
        <p:spPr>
          <a:xfrm>
            <a:off x="5380633" y="4293590"/>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Picture Placeholder 2">
            <a:extLst>
              <a:ext uri="{FF2B5EF4-FFF2-40B4-BE49-F238E27FC236}">
                <a16:creationId xmlns:a16="http://schemas.microsoft.com/office/drawing/2014/main" id="{FFD1020F-3121-0F03-CA43-BC03142D075F}"/>
              </a:ext>
            </a:extLst>
          </p:cNvPr>
          <p:cNvSpPr>
            <a:spLocks noGrp="1"/>
          </p:cNvSpPr>
          <p:nvPr>
            <p:ph type="pic" sz="quarter" idx="18"/>
          </p:nvPr>
        </p:nvSpPr>
        <p:spPr>
          <a:xfrm>
            <a:off x="5325703" y="4363913"/>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
        <p:nvSpPr>
          <p:cNvPr id="39" name="Oval 38">
            <a:extLst>
              <a:ext uri="{FF2B5EF4-FFF2-40B4-BE49-F238E27FC236}">
                <a16:creationId xmlns:a16="http://schemas.microsoft.com/office/drawing/2014/main" id="{7FDB7FBA-D279-D73E-7BA4-0BEA684A7D64}"/>
              </a:ext>
            </a:extLst>
          </p:cNvPr>
          <p:cNvSpPr/>
          <p:nvPr userDrawn="1"/>
        </p:nvSpPr>
        <p:spPr>
          <a:xfrm>
            <a:off x="8354527" y="4215385"/>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0" name="Freeform: Shape 39">
            <a:extLst>
              <a:ext uri="{FF2B5EF4-FFF2-40B4-BE49-F238E27FC236}">
                <a16:creationId xmlns:a16="http://schemas.microsoft.com/office/drawing/2014/main" id="{E650BF74-CA50-FE62-B577-2650B711E5F6}"/>
              </a:ext>
            </a:extLst>
          </p:cNvPr>
          <p:cNvSpPr/>
          <p:nvPr userDrawn="1"/>
        </p:nvSpPr>
        <p:spPr>
          <a:xfrm>
            <a:off x="8558955" y="4295128"/>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1" name="Picture Placeholder 2">
            <a:extLst>
              <a:ext uri="{FF2B5EF4-FFF2-40B4-BE49-F238E27FC236}">
                <a16:creationId xmlns:a16="http://schemas.microsoft.com/office/drawing/2014/main" id="{2EE5BD7E-6A58-8F11-DBF2-2560E8517AA0}"/>
              </a:ext>
            </a:extLst>
          </p:cNvPr>
          <p:cNvSpPr>
            <a:spLocks noGrp="1"/>
          </p:cNvSpPr>
          <p:nvPr>
            <p:ph type="pic" sz="quarter" idx="19"/>
          </p:nvPr>
        </p:nvSpPr>
        <p:spPr>
          <a:xfrm>
            <a:off x="8504025" y="4365451"/>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2/23/2023</a:t>
            </a:fld>
            <a:endParaRPr lang="en-US" noProof="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ixabay.com/en/dollar-money-profit-revenue-294794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1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www.maxpixel.net/Conclusion-Relationship-Meeting-Contact-Business-102014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7.sv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sv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75.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37688" y="1137206"/>
            <a:ext cx="5605496" cy="2081102"/>
          </a:xfrm>
        </p:spPr>
        <p:txBody>
          <a:bodyPr/>
          <a:lstStyle/>
          <a:p>
            <a:pPr algn="ctr"/>
            <a:r>
              <a:rPr lang="en-US" sz="4000"/>
              <a:t>PROFIT MARGIN FORECASTING</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a:stretch/>
        </p:blipFill>
        <p:spPr/>
      </p:pic>
      <p:sp>
        <p:nvSpPr>
          <p:cNvPr id="4" name="Rectangle 3">
            <a:extLst>
              <a:ext uri="{FF2B5EF4-FFF2-40B4-BE49-F238E27FC236}">
                <a16:creationId xmlns:a16="http://schemas.microsoft.com/office/drawing/2014/main" id="{338D943C-6086-3FF1-2819-0A9E0DCD09E7}"/>
              </a:ext>
            </a:extLst>
          </p:cNvPr>
          <p:cNvSpPr/>
          <p:nvPr/>
        </p:nvSpPr>
        <p:spPr>
          <a:xfrm>
            <a:off x="9918441" y="345233"/>
            <a:ext cx="2024743" cy="8490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A3CCC2-649D-43B4-539C-1E20966A7177}"/>
              </a:ext>
            </a:extLst>
          </p:cNvPr>
          <p:cNvSpPr/>
          <p:nvPr/>
        </p:nvSpPr>
        <p:spPr>
          <a:xfrm>
            <a:off x="6115913" y="3899356"/>
            <a:ext cx="3121393" cy="8490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92939" y="3753389"/>
            <a:ext cx="5143500" cy="1232555"/>
          </a:xfrm>
        </p:spPr>
        <p:txBody>
          <a:bodyPr vert="horz" lIns="91440" tIns="45720" rIns="91440" bIns="45720" rtlCol="0" anchor="t">
            <a:noAutofit/>
          </a:bodyPr>
          <a:lstStyle/>
          <a:p>
            <a:pPr algn="ctr"/>
            <a:r>
              <a:rPr kumimoji="0" lang="en-US" altLang="zh-TW" sz="1800" b="1" i="0" u="none" strike="noStrike" cap="none" normalizeH="0" baseline="0">
                <a:ln>
                  <a:noFill/>
                </a:ln>
                <a:effectLst/>
                <a:latin typeface="Calibri"/>
                <a:ea typeface="PMingLiU"/>
                <a:cs typeface="Arial"/>
              </a:rPr>
              <a:t>Spring 2023 MGMT672 – Merge Sec3 </a:t>
            </a:r>
          </a:p>
          <a:p>
            <a:pPr algn="ctr"/>
            <a:r>
              <a:rPr lang="en-US" altLang="zh-TW" b="1" cap="none">
                <a:latin typeface="Calibri"/>
                <a:ea typeface="PMingLiU"/>
                <a:cs typeface="Arial"/>
              </a:rPr>
              <a:t>Advanced Business Analytics</a:t>
            </a:r>
            <a:endParaRPr kumimoji="0" lang="en-US" altLang="zh-TW" sz="1800" b="1" i="0" u="none" strike="noStrike" cap="none" normalizeH="0" baseline="0">
              <a:ln>
                <a:noFill/>
              </a:ln>
              <a:effectLst/>
              <a:latin typeface="Calibri"/>
              <a:ea typeface="PMingLiU"/>
              <a:cs typeface="Arial"/>
            </a:endParaRPr>
          </a:p>
          <a:p>
            <a:pPr algn="ctr">
              <a:lnSpc>
                <a:spcPct val="150000"/>
              </a:lnSpc>
            </a:pPr>
            <a:r>
              <a:rPr lang="en-US" altLang="en-US" cap="none">
                <a:latin typeface="Calibri"/>
                <a:ea typeface="PMingLiU"/>
                <a:cs typeface="Arial"/>
              </a:rPr>
              <a:t>Group Name: Sec3Team 1</a:t>
            </a:r>
          </a:p>
          <a:p>
            <a:endParaRPr lang="en-US" altLang="en-US" cap="none">
              <a:latin typeface="Calibri" panose="020F0502020204030204" pitchFamily="34" charset="0"/>
              <a:ea typeface="PMingLiU" panose="02020500000000000000" pitchFamily="18" charset="-120"/>
              <a:cs typeface="Arial" panose="020B0604020202020204" pitchFamily="34" charset="0"/>
            </a:endParaRPr>
          </a:p>
          <a:p>
            <a:endParaRPr kumimoji="0" lang="en-US" altLang="zh-TW" sz="800" i="0" u="none" strike="noStrike" cap="none" normalizeH="0" baseline="0">
              <a:ln>
                <a:noFill/>
              </a:ln>
              <a:effectLst/>
              <a:latin typeface="Arial" panose="020B0604020202020204" pitchFamily="34" charset="0"/>
            </a:endParaRPr>
          </a:p>
          <a:p>
            <a:endParaRPr lang="en-US"/>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B821F24-AFA9-C3A4-866C-A33DB81A4332}"/>
              </a:ext>
            </a:extLst>
          </p:cNvPr>
          <p:cNvSpPr>
            <a:spLocks noGrp="1"/>
          </p:cNvSpPr>
          <p:nvPr>
            <p:ph type="title"/>
          </p:nvPr>
        </p:nvSpPr>
        <p:spPr>
          <a:xfrm>
            <a:off x="515938" y="650230"/>
            <a:ext cx="9831711" cy="1325563"/>
          </a:xfrm>
        </p:spPr>
        <p:txBody>
          <a:bodyPr anchor="t">
            <a:normAutofit/>
          </a:bodyPr>
          <a:lstStyle/>
          <a:p>
            <a:r>
              <a:rPr lang="en-US" dirty="0"/>
              <a:t>INFLUENTIAL FACTORS – SUB CATEGORY DEMAND</a:t>
            </a:r>
          </a:p>
        </p:txBody>
      </p:sp>
      <p:sp>
        <p:nvSpPr>
          <p:cNvPr id="8" name="TextBox 7">
            <a:extLst>
              <a:ext uri="{FF2B5EF4-FFF2-40B4-BE49-F238E27FC236}">
                <a16:creationId xmlns:a16="http://schemas.microsoft.com/office/drawing/2014/main" id="{4A15C054-FCA5-2078-8F13-29C75DE8E68C}"/>
              </a:ext>
            </a:extLst>
          </p:cNvPr>
          <p:cNvSpPr txBox="1"/>
          <p:nvPr/>
        </p:nvSpPr>
        <p:spPr>
          <a:xfrm>
            <a:off x="643005" y="6069270"/>
            <a:ext cx="4066782" cy="584775"/>
          </a:xfrm>
          <a:prstGeom prst="rect">
            <a:avLst/>
          </a:prstGeom>
          <a:noFill/>
          <a:ln>
            <a:solidFill>
              <a:schemeClr val="tx2"/>
            </a:solidFill>
          </a:ln>
        </p:spPr>
        <p:txBody>
          <a:bodyPr wrap="square" rtlCol="0">
            <a:spAutoFit/>
          </a:bodyPr>
          <a:lstStyle/>
          <a:p>
            <a:pPr algn="ctr"/>
            <a:r>
              <a:rPr lang="en-IN" sz="1600" b="1"/>
              <a:t>Sales</a:t>
            </a:r>
            <a:r>
              <a:rPr lang="en-IN" sz="1600"/>
              <a:t> of </a:t>
            </a:r>
            <a:r>
              <a:rPr lang="en-IN" sz="1600" b="1"/>
              <a:t>Machine</a:t>
            </a:r>
            <a:r>
              <a:rPr lang="en-IN" sz="1600"/>
              <a:t> sub-category is </a:t>
            </a:r>
            <a:r>
              <a:rPr lang="en-IN" sz="1600" b="1">
                <a:solidFill>
                  <a:srgbClr val="00B050"/>
                </a:solidFill>
              </a:rPr>
              <a:t>profitable</a:t>
            </a:r>
            <a:r>
              <a:rPr lang="en-IN" sz="1600"/>
              <a:t> in </a:t>
            </a:r>
            <a:r>
              <a:rPr lang="en-IN" sz="1600" b="1"/>
              <a:t>East</a:t>
            </a:r>
            <a:r>
              <a:rPr lang="en-IN" sz="1600"/>
              <a:t> region and </a:t>
            </a:r>
            <a:r>
              <a:rPr lang="en-IN" sz="1600" b="1">
                <a:solidFill>
                  <a:srgbClr val="FF0000"/>
                </a:solidFill>
              </a:rPr>
              <a:t>loss</a:t>
            </a:r>
            <a:r>
              <a:rPr lang="en-IN" sz="1600"/>
              <a:t> making in </a:t>
            </a:r>
            <a:r>
              <a:rPr lang="en-IN" sz="1600" b="1"/>
              <a:t>West</a:t>
            </a:r>
          </a:p>
        </p:txBody>
      </p:sp>
      <p:pic>
        <p:nvPicPr>
          <p:cNvPr id="12" name="Picture 11">
            <a:extLst>
              <a:ext uri="{FF2B5EF4-FFF2-40B4-BE49-F238E27FC236}">
                <a16:creationId xmlns:a16="http://schemas.microsoft.com/office/drawing/2014/main" id="{F47A669B-FB72-2DF5-4D42-540F0E07CA54}"/>
              </a:ext>
            </a:extLst>
          </p:cNvPr>
          <p:cNvPicPr>
            <a:picLocks noChangeAspect="1"/>
          </p:cNvPicPr>
          <p:nvPr/>
        </p:nvPicPr>
        <p:blipFill>
          <a:blip r:embed="rId2"/>
          <a:stretch>
            <a:fillRect/>
          </a:stretch>
        </p:blipFill>
        <p:spPr>
          <a:xfrm>
            <a:off x="515938" y="1302707"/>
            <a:ext cx="4437899" cy="4700646"/>
          </a:xfrm>
          <a:prstGeom prst="rect">
            <a:avLst/>
          </a:prstGeom>
        </p:spPr>
      </p:pic>
      <p:pic>
        <p:nvPicPr>
          <p:cNvPr id="16" name="Picture 15">
            <a:extLst>
              <a:ext uri="{FF2B5EF4-FFF2-40B4-BE49-F238E27FC236}">
                <a16:creationId xmlns:a16="http://schemas.microsoft.com/office/drawing/2014/main" id="{49A6E7F8-A639-16D1-2207-17BBF5E1E69E}"/>
              </a:ext>
            </a:extLst>
          </p:cNvPr>
          <p:cNvPicPr>
            <a:picLocks noChangeAspect="1"/>
          </p:cNvPicPr>
          <p:nvPr/>
        </p:nvPicPr>
        <p:blipFill>
          <a:blip r:embed="rId3"/>
          <a:stretch>
            <a:fillRect/>
          </a:stretch>
        </p:blipFill>
        <p:spPr>
          <a:xfrm>
            <a:off x="6757065" y="1302707"/>
            <a:ext cx="4791931" cy="4700647"/>
          </a:xfrm>
          <a:prstGeom prst="rect">
            <a:avLst/>
          </a:prstGeom>
        </p:spPr>
      </p:pic>
      <p:sp>
        <p:nvSpPr>
          <p:cNvPr id="17" name="TextBox 16">
            <a:extLst>
              <a:ext uri="{FF2B5EF4-FFF2-40B4-BE49-F238E27FC236}">
                <a16:creationId xmlns:a16="http://schemas.microsoft.com/office/drawing/2014/main" id="{EDAAA008-140B-D83A-3DF0-913CFFE01F05}"/>
              </a:ext>
            </a:extLst>
          </p:cNvPr>
          <p:cNvSpPr txBox="1"/>
          <p:nvPr/>
        </p:nvSpPr>
        <p:spPr>
          <a:xfrm>
            <a:off x="6757066" y="6069269"/>
            <a:ext cx="4791930" cy="584775"/>
          </a:xfrm>
          <a:prstGeom prst="rect">
            <a:avLst/>
          </a:prstGeom>
          <a:noFill/>
          <a:ln>
            <a:solidFill>
              <a:schemeClr val="tx2"/>
            </a:solidFill>
          </a:ln>
        </p:spPr>
        <p:txBody>
          <a:bodyPr wrap="square" rtlCol="0">
            <a:spAutoFit/>
          </a:bodyPr>
          <a:lstStyle/>
          <a:p>
            <a:pPr algn="ctr"/>
            <a:r>
              <a:rPr lang="en-IN" sz="1600" b="1"/>
              <a:t>Lexmark MX611dhe Laser Printer </a:t>
            </a:r>
            <a:r>
              <a:rPr lang="en-IN" sz="1600"/>
              <a:t>has a significant impact on </a:t>
            </a:r>
            <a:r>
              <a:rPr lang="en-IN" sz="1600" b="1">
                <a:solidFill>
                  <a:srgbClr val="FF0000"/>
                </a:solidFill>
              </a:rPr>
              <a:t>loss</a:t>
            </a:r>
            <a:r>
              <a:rPr lang="en-IN" sz="1600"/>
              <a:t> for Machines sold in </a:t>
            </a:r>
            <a:r>
              <a:rPr lang="en-IN" sz="1600" b="1"/>
              <a:t>West</a:t>
            </a:r>
            <a:r>
              <a:rPr lang="en-IN" sz="1600"/>
              <a:t> Region</a:t>
            </a:r>
            <a:endParaRPr lang="en-IN" sz="1600" b="1"/>
          </a:p>
        </p:txBody>
      </p:sp>
      <p:sp>
        <p:nvSpPr>
          <p:cNvPr id="19" name="Arrow: Right 18">
            <a:extLst>
              <a:ext uri="{FF2B5EF4-FFF2-40B4-BE49-F238E27FC236}">
                <a16:creationId xmlns:a16="http://schemas.microsoft.com/office/drawing/2014/main" id="{77AFFE3B-FE51-88CE-BC55-B777C97C96E8}"/>
              </a:ext>
            </a:extLst>
          </p:cNvPr>
          <p:cNvSpPr/>
          <p:nvPr/>
        </p:nvSpPr>
        <p:spPr>
          <a:xfrm>
            <a:off x="5163708" y="3429000"/>
            <a:ext cx="1377769" cy="77049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159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C2A7-13A6-3704-4A38-BE42BFF23162}"/>
              </a:ext>
            </a:extLst>
          </p:cNvPr>
          <p:cNvSpPr>
            <a:spLocks noGrp="1"/>
          </p:cNvSpPr>
          <p:nvPr>
            <p:ph type="title"/>
          </p:nvPr>
        </p:nvSpPr>
        <p:spPr>
          <a:xfrm>
            <a:off x="515938" y="650230"/>
            <a:ext cx="4937211" cy="1325563"/>
          </a:xfrm>
        </p:spPr>
        <p:txBody>
          <a:bodyPr anchor="ctr">
            <a:normAutofit/>
          </a:bodyPr>
          <a:lstStyle/>
          <a:p>
            <a:r>
              <a:rPr lang="en-US"/>
              <a:t>Office supplies: Sales and Profit Forecasts </a:t>
            </a:r>
            <a:br>
              <a:rPr lang="en-US"/>
            </a:br>
            <a:endParaRPr lang="en-US"/>
          </a:p>
        </p:txBody>
      </p:sp>
      <p:sp>
        <p:nvSpPr>
          <p:cNvPr id="14" name="TextBox 13">
            <a:extLst>
              <a:ext uri="{FF2B5EF4-FFF2-40B4-BE49-F238E27FC236}">
                <a16:creationId xmlns:a16="http://schemas.microsoft.com/office/drawing/2014/main" id="{D2B676AF-67AE-DAD7-CBBB-FF09765DC8A1}"/>
              </a:ext>
            </a:extLst>
          </p:cNvPr>
          <p:cNvSpPr txBox="1"/>
          <p:nvPr/>
        </p:nvSpPr>
        <p:spPr>
          <a:xfrm rot="16200000">
            <a:off x="-467305" y="2368554"/>
            <a:ext cx="1691640" cy="369332"/>
          </a:xfrm>
          <a:prstGeom prst="rect">
            <a:avLst/>
          </a:prstGeom>
          <a:noFill/>
        </p:spPr>
        <p:txBody>
          <a:bodyPr wrap="square" rtlCol="0">
            <a:spAutoFit/>
          </a:bodyPr>
          <a:lstStyle/>
          <a:p>
            <a:pPr algn="ctr"/>
            <a:r>
              <a:rPr lang="en-IN" b="1"/>
              <a:t>Central</a:t>
            </a:r>
            <a:endParaRPr lang="en-IN" sz="1200" b="1"/>
          </a:p>
        </p:txBody>
      </p:sp>
      <p:sp>
        <p:nvSpPr>
          <p:cNvPr id="5" name="TextBox 4">
            <a:extLst>
              <a:ext uri="{FF2B5EF4-FFF2-40B4-BE49-F238E27FC236}">
                <a16:creationId xmlns:a16="http://schemas.microsoft.com/office/drawing/2014/main" id="{D0DAF18C-09A7-5E3D-39A5-6115962D11D6}"/>
              </a:ext>
            </a:extLst>
          </p:cNvPr>
          <p:cNvSpPr txBox="1"/>
          <p:nvPr/>
        </p:nvSpPr>
        <p:spPr>
          <a:xfrm rot="16200000">
            <a:off x="-467305" y="5121461"/>
            <a:ext cx="1691640" cy="369332"/>
          </a:xfrm>
          <a:prstGeom prst="rect">
            <a:avLst/>
          </a:prstGeom>
          <a:noFill/>
        </p:spPr>
        <p:txBody>
          <a:bodyPr wrap="square" rtlCol="0">
            <a:spAutoFit/>
          </a:bodyPr>
          <a:lstStyle/>
          <a:p>
            <a:pPr algn="ctr"/>
            <a:r>
              <a:rPr lang="en-IN" b="1"/>
              <a:t>South</a:t>
            </a:r>
            <a:endParaRPr lang="en-IN" sz="1200" b="1"/>
          </a:p>
        </p:txBody>
      </p:sp>
      <p:sp>
        <p:nvSpPr>
          <p:cNvPr id="8" name="TextBox 7">
            <a:extLst>
              <a:ext uri="{FF2B5EF4-FFF2-40B4-BE49-F238E27FC236}">
                <a16:creationId xmlns:a16="http://schemas.microsoft.com/office/drawing/2014/main" id="{E5F012B6-202E-58AE-E944-DCD2341A337A}"/>
              </a:ext>
            </a:extLst>
          </p:cNvPr>
          <p:cNvSpPr txBox="1"/>
          <p:nvPr/>
        </p:nvSpPr>
        <p:spPr>
          <a:xfrm rot="16200000">
            <a:off x="3181163" y="2368555"/>
            <a:ext cx="1780066" cy="369332"/>
          </a:xfrm>
          <a:prstGeom prst="rect">
            <a:avLst/>
          </a:prstGeom>
          <a:noFill/>
        </p:spPr>
        <p:txBody>
          <a:bodyPr wrap="square" rtlCol="0">
            <a:spAutoFit/>
          </a:bodyPr>
          <a:lstStyle/>
          <a:p>
            <a:pPr algn="ctr"/>
            <a:r>
              <a:rPr lang="en-IN" b="1"/>
              <a:t>East</a:t>
            </a:r>
            <a:endParaRPr lang="en-IN" sz="1200" b="1"/>
          </a:p>
        </p:txBody>
      </p:sp>
      <p:sp>
        <p:nvSpPr>
          <p:cNvPr id="9" name="TextBox 8">
            <a:extLst>
              <a:ext uri="{FF2B5EF4-FFF2-40B4-BE49-F238E27FC236}">
                <a16:creationId xmlns:a16="http://schemas.microsoft.com/office/drawing/2014/main" id="{88F73F51-9553-1842-944D-2F6DCFAC51C9}"/>
              </a:ext>
            </a:extLst>
          </p:cNvPr>
          <p:cNvSpPr txBox="1"/>
          <p:nvPr/>
        </p:nvSpPr>
        <p:spPr>
          <a:xfrm rot="16200000">
            <a:off x="3225376" y="5121462"/>
            <a:ext cx="1691640" cy="369332"/>
          </a:xfrm>
          <a:prstGeom prst="rect">
            <a:avLst/>
          </a:prstGeom>
          <a:noFill/>
        </p:spPr>
        <p:txBody>
          <a:bodyPr wrap="square" rtlCol="0">
            <a:spAutoFit/>
          </a:bodyPr>
          <a:lstStyle/>
          <a:p>
            <a:pPr algn="ctr"/>
            <a:r>
              <a:rPr lang="en-IN" b="1"/>
              <a:t>West</a:t>
            </a:r>
            <a:endParaRPr lang="en-IN" sz="1200" b="1"/>
          </a:p>
        </p:txBody>
      </p:sp>
      <p:graphicFrame>
        <p:nvGraphicFramePr>
          <p:cNvPr id="21" name="Table 19">
            <a:extLst>
              <a:ext uri="{FF2B5EF4-FFF2-40B4-BE49-F238E27FC236}">
                <a16:creationId xmlns:a16="http://schemas.microsoft.com/office/drawing/2014/main" id="{5826BC85-996A-DD46-6F90-FE479086B12E}"/>
              </a:ext>
            </a:extLst>
          </p:cNvPr>
          <p:cNvGraphicFramePr>
            <a:graphicFrameLocks noGrp="1"/>
          </p:cNvGraphicFramePr>
          <p:nvPr>
            <p:extLst>
              <p:ext uri="{D42A27DB-BD31-4B8C-83A1-F6EECF244321}">
                <p14:modId xmlns:p14="http://schemas.microsoft.com/office/powerpoint/2010/main" val="3072023166"/>
              </p:ext>
            </p:extLst>
          </p:nvPr>
        </p:nvGraphicFramePr>
        <p:xfrm>
          <a:off x="7786424" y="4786224"/>
          <a:ext cx="4211729" cy="1308446"/>
        </p:xfrm>
        <a:graphic>
          <a:graphicData uri="http://schemas.openxmlformats.org/drawingml/2006/table">
            <a:tbl>
              <a:tblPr firstRow="1" bandRow="1">
                <a:tableStyleId>{5C22544A-7EE6-4342-B048-85BDC9FD1C3A}</a:tableStyleId>
              </a:tblPr>
              <a:tblGrid>
                <a:gridCol w="1237007">
                  <a:extLst>
                    <a:ext uri="{9D8B030D-6E8A-4147-A177-3AD203B41FA5}">
                      <a16:colId xmlns:a16="http://schemas.microsoft.com/office/drawing/2014/main" val="1129304347"/>
                    </a:ext>
                  </a:extLst>
                </a:gridCol>
                <a:gridCol w="750493">
                  <a:extLst>
                    <a:ext uri="{9D8B030D-6E8A-4147-A177-3AD203B41FA5}">
                      <a16:colId xmlns:a16="http://schemas.microsoft.com/office/drawing/2014/main" val="2644877249"/>
                    </a:ext>
                  </a:extLst>
                </a:gridCol>
                <a:gridCol w="801374">
                  <a:extLst>
                    <a:ext uri="{9D8B030D-6E8A-4147-A177-3AD203B41FA5}">
                      <a16:colId xmlns:a16="http://schemas.microsoft.com/office/drawing/2014/main" val="2567921277"/>
                    </a:ext>
                  </a:extLst>
                </a:gridCol>
                <a:gridCol w="686893">
                  <a:extLst>
                    <a:ext uri="{9D8B030D-6E8A-4147-A177-3AD203B41FA5}">
                      <a16:colId xmlns:a16="http://schemas.microsoft.com/office/drawing/2014/main" val="1130949355"/>
                    </a:ext>
                  </a:extLst>
                </a:gridCol>
                <a:gridCol w="735962">
                  <a:extLst>
                    <a:ext uri="{9D8B030D-6E8A-4147-A177-3AD203B41FA5}">
                      <a16:colId xmlns:a16="http://schemas.microsoft.com/office/drawing/2014/main" val="1192975672"/>
                    </a:ext>
                  </a:extLst>
                </a:gridCol>
              </a:tblGrid>
              <a:tr h="394046">
                <a:tc>
                  <a:txBody>
                    <a:bodyPr/>
                    <a:lstStyle/>
                    <a:p>
                      <a:pPr algn="ctr"/>
                      <a:endParaRPr lang="en-US"/>
                    </a:p>
                  </a:txBody>
                  <a:tcPr/>
                </a:tc>
                <a:tc>
                  <a:txBody>
                    <a:bodyPr/>
                    <a:lstStyle/>
                    <a:p>
                      <a:pPr algn="ctr"/>
                      <a:r>
                        <a:rPr lang="en-US" sz="1400"/>
                        <a:t>Central</a:t>
                      </a:r>
                    </a:p>
                  </a:txBody>
                  <a:tcPr/>
                </a:tc>
                <a:tc>
                  <a:txBody>
                    <a:bodyPr/>
                    <a:lstStyle/>
                    <a:p>
                      <a:pPr algn="ctr"/>
                      <a:r>
                        <a:rPr lang="en-US" sz="1400"/>
                        <a:t>East</a:t>
                      </a:r>
                    </a:p>
                  </a:txBody>
                  <a:tcPr/>
                </a:tc>
                <a:tc>
                  <a:txBody>
                    <a:bodyPr/>
                    <a:lstStyle/>
                    <a:p>
                      <a:pPr algn="ctr"/>
                      <a:r>
                        <a:rPr lang="en-US" sz="1400"/>
                        <a:t>South</a:t>
                      </a:r>
                    </a:p>
                  </a:txBody>
                  <a:tcPr/>
                </a:tc>
                <a:tc>
                  <a:txBody>
                    <a:bodyPr/>
                    <a:lstStyle/>
                    <a:p>
                      <a:pPr algn="ctr"/>
                      <a:r>
                        <a:rPr lang="en-US" sz="1400"/>
                        <a:t>West</a:t>
                      </a:r>
                    </a:p>
                  </a:txBody>
                  <a:tcPr/>
                </a:tc>
                <a:extLst>
                  <a:ext uri="{0D108BD9-81ED-4DB2-BD59-A6C34878D82A}">
                    <a16:rowId xmlns:a16="http://schemas.microsoft.com/office/drawing/2014/main" val="3458587553"/>
                  </a:ext>
                </a:extLst>
              </a:tr>
              <a:tr h="132913">
                <a:tc>
                  <a:txBody>
                    <a:bodyPr/>
                    <a:lstStyle/>
                    <a:p>
                      <a:r>
                        <a:rPr lang="en-US" sz="1400" b="1"/>
                        <a:t>Sales</a:t>
                      </a:r>
                    </a:p>
                  </a:txBody>
                  <a:tcPr anchor="ctr"/>
                </a:tc>
                <a:tc>
                  <a:txBody>
                    <a:bodyPr/>
                    <a:lstStyle/>
                    <a:p>
                      <a:pPr algn="ctr" fontAlgn="b"/>
                      <a:r>
                        <a:rPr lang="en-US" sz="1400" b="1" u="none" strike="noStrike">
                          <a:solidFill>
                            <a:srgbClr val="000000"/>
                          </a:solidFill>
                          <a:effectLst/>
                        </a:rPr>
                        <a:t>$ 3,637</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$ 5,265</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$ 2,235</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$ 5,871</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9275459"/>
                  </a:ext>
                </a:extLst>
              </a:tr>
              <a:tr h="132913">
                <a:tc>
                  <a:txBody>
                    <a:bodyPr/>
                    <a:lstStyle/>
                    <a:p>
                      <a:r>
                        <a:rPr lang="en-US" sz="1400" b="1"/>
                        <a:t>Profits</a:t>
                      </a: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kern="1200">
                          <a:solidFill>
                            <a:srgbClr val="FF0000"/>
                          </a:solidFill>
                          <a:effectLst/>
                        </a:rPr>
                        <a:t>- $ 77</a:t>
                      </a:r>
                      <a:endParaRPr lang="en-US" sz="1400" b="1" i="0" u="none" strike="noStrike" kern="1200">
                        <a:solidFill>
                          <a:srgbClr val="FF0000"/>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400" b="1" u="none" strike="noStrike" kern="1200">
                          <a:solidFill>
                            <a:srgbClr val="00B050"/>
                          </a:solidFill>
                          <a:effectLst/>
                        </a:rPr>
                        <a:t>$ 778</a:t>
                      </a:r>
                      <a:endParaRPr lang="en-US" sz="1400" b="1" i="0" u="none" strike="noStrike" kern="1200">
                        <a:solidFill>
                          <a:srgbClr val="00B050"/>
                        </a:solidFill>
                        <a:effectLst/>
                        <a:latin typeface="Calibri" panose="020F0502020204030204" pitchFamily="34" charset="0"/>
                        <a:ea typeface="+mn-ea"/>
                        <a:cs typeface="+mn-cs"/>
                      </a:endParaRP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kern="1200">
                          <a:solidFill>
                            <a:srgbClr val="00B050"/>
                          </a:solidFill>
                          <a:effectLst/>
                        </a:rPr>
                        <a:t>$ 537</a:t>
                      </a:r>
                      <a:endParaRPr lang="en-US" sz="1400" b="1" i="0" u="none" strike="noStrike" kern="1200">
                        <a:solidFill>
                          <a:srgbClr val="00B050"/>
                        </a:solidFill>
                        <a:effectLst/>
                        <a:latin typeface="Calibri" panose="020F0502020204030204" pitchFamily="34" charset="0"/>
                        <a:ea typeface="+mn-ea"/>
                        <a:cs typeface="+mn-cs"/>
                      </a:endParaRPr>
                    </a:p>
                  </a:txBody>
                  <a:tcPr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kern="1200">
                          <a:solidFill>
                            <a:srgbClr val="00B050"/>
                          </a:solidFill>
                          <a:effectLst/>
                        </a:rPr>
                        <a:t>$ 785</a:t>
                      </a:r>
                      <a:endParaRPr lang="en-US" sz="1400" b="1" i="0" u="none" strike="noStrike" kern="1200">
                        <a:solidFill>
                          <a:srgbClr val="00B050"/>
                        </a:solidFill>
                        <a:effectLst/>
                        <a:latin typeface="Calibri" panose="020F0502020204030204" pitchFamily="34" charset="0"/>
                        <a:ea typeface="+mn-ea"/>
                        <a:cs typeface="+mn-cs"/>
                      </a:endParaRPr>
                    </a:p>
                  </a:txBody>
                  <a:tcPr anchor="ctr"/>
                </a:tc>
                <a:extLst>
                  <a:ext uri="{0D108BD9-81ED-4DB2-BD59-A6C34878D82A}">
                    <a16:rowId xmlns:a16="http://schemas.microsoft.com/office/drawing/2014/main" val="3894866828"/>
                  </a:ext>
                </a:extLst>
              </a:tr>
              <a:tr h="132913">
                <a:tc>
                  <a:txBody>
                    <a:bodyPr/>
                    <a:lstStyle/>
                    <a:p>
                      <a:r>
                        <a:rPr lang="en-US" sz="1400" b="1"/>
                        <a:t>Profit Margin</a:t>
                      </a:r>
                    </a:p>
                  </a:txBody>
                  <a:tcPr anchor="ctr"/>
                </a:tc>
                <a:tc>
                  <a:txBody>
                    <a:bodyPr/>
                    <a:lstStyle/>
                    <a:p>
                      <a:pPr marL="0" algn="ctr" defTabSz="914400" rtl="0" eaLnBrk="1" fontAlgn="b" latinLnBrk="0" hangingPunct="1"/>
                      <a:r>
                        <a:rPr lang="en-US" sz="1400" b="1" u="none" strike="noStrike" kern="1200">
                          <a:solidFill>
                            <a:srgbClr val="FF0000"/>
                          </a:solidFill>
                          <a:effectLst/>
                        </a:rPr>
                        <a:t>- 2%</a:t>
                      </a:r>
                      <a:endParaRPr lang="en-US" sz="1400" b="1" i="0" u="none" strike="noStrike" kern="1200">
                        <a:solidFill>
                          <a:srgbClr val="FF0000"/>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400" b="1" u="none" strike="noStrike" kern="1200">
                          <a:solidFill>
                            <a:srgbClr val="00B050"/>
                          </a:solidFill>
                          <a:effectLst/>
                        </a:rPr>
                        <a:t>14%</a:t>
                      </a:r>
                      <a:endParaRPr lang="en-US" sz="1400" b="1" i="0" u="none" strike="noStrike" kern="1200">
                        <a:solidFill>
                          <a:srgbClr val="00B050"/>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400" b="1" u="none" strike="noStrike" kern="1200">
                          <a:solidFill>
                            <a:srgbClr val="00B050"/>
                          </a:solidFill>
                          <a:effectLst/>
                        </a:rPr>
                        <a:t>24%</a:t>
                      </a:r>
                      <a:endParaRPr lang="en-US" sz="1400" b="1" i="0" u="none" strike="noStrike" kern="1200">
                        <a:solidFill>
                          <a:srgbClr val="00B050"/>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400" b="1" u="none" strike="noStrike" kern="1200">
                          <a:solidFill>
                            <a:srgbClr val="00B050"/>
                          </a:solidFill>
                          <a:effectLst/>
                        </a:rPr>
                        <a:t>13%</a:t>
                      </a:r>
                      <a:endParaRPr lang="en-US" sz="1400" b="1" i="0" u="none" strike="noStrike" kern="1200">
                        <a:solidFill>
                          <a:srgbClr val="00B050"/>
                        </a:solidFill>
                        <a:effectLst/>
                        <a:latin typeface="Calibri" panose="020F0502020204030204" pitchFamily="34" charset="0"/>
                        <a:ea typeface="+mn-ea"/>
                        <a:cs typeface="+mn-cs"/>
                      </a:endParaRPr>
                    </a:p>
                  </a:txBody>
                  <a:tcPr anchor="ctr"/>
                </a:tc>
                <a:extLst>
                  <a:ext uri="{0D108BD9-81ED-4DB2-BD59-A6C34878D82A}">
                    <a16:rowId xmlns:a16="http://schemas.microsoft.com/office/drawing/2014/main" val="2786985525"/>
                  </a:ext>
                </a:extLst>
              </a:tr>
            </a:tbl>
          </a:graphicData>
        </a:graphic>
      </p:graphicFrame>
      <p:sp>
        <p:nvSpPr>
          <p:cNvPr id="22" name="TextBox 21">
            <a:extLst>
              <a:ext uri="{FF2B5EF4-FFF2-40B4-BE49-F238E27FC236}">
                <a16:creationId xmlns:a16="http://schemas.microsoft.com/office/drawing/2014/main" id="{966984BC-EB40-CEBC-9D33-51CD939118A8}"/>
              </a:ext>
            </a:extLst>
          </p:cNvPr>
          <p:cNvSpPr txBox="1"/>
          <p:nvPr/>
        </p:nvSpPr>
        <p:spPr>
          <a:xfrm>
            <a:off x="7786423" y="3894625"/>
            <a:ext cx="4147429" cy="646331"/>
          </a:xfrm>
          <a:prstGeom prst="rect">
            <a:avLst/>
          </a:prstGeom>
          <a:noFill/>
        </p:spPr>
        <p:txBody>
          <a:bodyPr wrap="square" rtlCol="0">
            <a:spAutoFit/>
          </a:bodyPr>
          <a:lstStyle/>
          <a:p>
            <a:r>
              <a:rPr lang="en-IN" b="1"/>
              <a:t>Forecasted Average Sales and Profits: Next 6 Months </a:t>
            </a:r>
            <a:endParaRPr lang="en-IN" sz="1200" b="1"/>
          </a:p>
        </p:txBody>
      </p:sp>
      <p:pic>
        <p:nvPicPr>
          <p:cNvPr id="12" name="Picture Placeholder 6">
            <a:extLst>
              <a:ext uri="{FF2B5EF4-FFF2-40B4-BE49-F238E27FC236}">
                <a16:creationId xmlns:a16="http://schemas.microsoft.com/office/drawing/2014/main" id="{F0A88E70-B0C0-A7A3-CF2B-EFA4736DF983}"/>
              </a:ext>
            </a:extLst>
          </p:cNvPr>
          <p:cNvPicPr>
            <a:picLocks noChangeAspect="1"/>
          </p:cNvPicPr>
          <p:nvPr/>
        </p:nvPicPr>
        <p:blipFill rotWithShape="1">
          <a:blip r:embed="rId2"/>
          <a:srcRect l="14719" r="14719"/>
          <a:stretch/>
        </p:blipFill>
        <p:spPr>
          <a:xfrm>
            <a:off x="8582025" y="11"/>
            <a:ext cx="3609976" cy="3308356"/>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noFill/>
        </p:spPr>
      </p:pic>
      <p:sp>
        <p:nvSpPr>
          <p:cNvPr id="17" name="Rectangle 16">
            <a:extLst>
              <a:ext uri="{FF2B5EF4-FFF2-40B4-BE49-F238E27FC236}">
                <a16:creationId xmlns:a16="http://schemas.microsoft.com/office/drawing/2014/main" id="{BD1C51C6-A1EF-63FE-6EB4-3DDDDCD0C8C4}"/>
              </a:ext>
            </a:extLst>
          </p:cNvPr>
          <p:cNvSpPr/>
          <p:nvPr/>
        </p:nvSpPr>
        <p:spPr>
          <a:xfrm>
            <a:off x="3173117" y="6141899"/>
            <a:ext cx="570591" cy="156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D410B90-06C3-D297-D851-9DCFA19AAA15}"/>
              </a:ext>
            </a:extLst>
          </p:cNvPr>
          <p:cNvPicPr>
            <a:picLocks noChangeAspect="1"/>
          </p:cNvPicPr>
          <p:nvPr/>
        </p:nvPicPr>
        <p:blipFill rotWithShape="1">
          <a:blip r:embed="rId3"/>
          <a:srcRect t="9564"/>
          <a:stretch/>
        </p:blipFill>
        <p:spPr>
          <a:xfrm>
            <a:off x="4213519" y="4172399"/>
            <a:ext cx="3484539" cy="2400128"/>
          </a:xfrm>
          <a:prstGeom prst="rect">
            <a:avLst/>
          </a:prstGeom>
        </p:spPr>
      </p:pic>
      <p:pic>
        <p:nvPicPr>
          <p:cNvPr id="2050" name="Picture 2" descr="image">
            <a:extLst>
              <a:ext uri="{FF2B5EF4-FFF2-40B4-BE49-F238E27FC236}">
                <a16:creationId xmlns:a16="http://schemas.microsoft.com/office/drawing/2014/main" id="{4541F39F-CA82-230D-1B44-4A2E5B135F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600" r="3191"/>
          <a:stretch/>
        </p:blipFill>
        <p:spPr bwMode="auto">
          <a:xfrm>
            <a:off x="515938" y="1714500"/>
            <a:ext cx="3338833" cy="24033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16D34BC-C0FF-2268-45FA-A3F3CC094DB8}"/>
              </a:ext>
            </a:extLst>
          </p:cNvPr>
          <p:cNvPicPr>
            <a:picLocks noChangeAspect="1"/>
          </p:cNvPicPr>
          <p:nvPr/>
        </p:nvPicPr>
        <p:blipFill rotWithShape="1">
          <a:blip r:embed="rId5"/>
          <a:srcRect t="9499" r="3076"/>
          <a:stretch/>
        </p:blipFill>
        <p:spPr>
          <a:xfrm>
            <a:off x="541508" y="4124956"/>
            <a:ext cx="3338833" cy="2400128"/>
          </a:xfrm>
          <a:prstGeom prst="rect">
            <a:avLst/>
          </a:prstGeom>
        </p:spPr>
      </p:pic>
      <p:pic>
        <p:nvPicPr>
          <p:cNvPr id="20" name="Picture 19">
            <a:extLst>
              <a:ext uri="{FF2B5EF4-FFF2-40B4-BE49-F238E27FC236}">
                <a16:creationId xmlns:a16="http://schemas.microsoft.com/office/drawing/2014/main" id="{2A2458B3-142E-D64A-A235-D0E3BD2216FF}"/>
              </a:ext>
            </a:extLst>
          </p:cNvPr>
          <p:cNvPicPr>
            <a:picLocks noChangeAspect="1"/>
          </p:cNvPicPr>
          <p:nvPr/>
        </p:nvPicPr>
        <p:blipFill rotWithShape="1">
          <a:blip r:embed="rId6"/>
          <a:srcRect t="9197"/>
          <a:stretch/>
        </p:blipFill>
        <p:spPr>
          <a:xfrm>
            <a:off x="4213519" y="1717729"/>
            <a:ext cx="3428236" cy="2400128"/>
          </a:xfrm>
          <a:prstGeom prst="rect">
            <a:avLst/>
          </a:prstGeom>
        </p:spPr>
      </p:pic>
    </p:spTree>
    <p:extLst>
      <p:ext uri="{BB962C8B-B14F-4D97-AF65-F5344CB8AC3E}">
        <p14:creationId xmlns:p14="http://schemas.microsoft.com/office/powerpoint/2010/main" val="61239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C8AAE2-1759-44C5-8ED2-0656611CC323}"/>
              </a:ext>
            </a:extLst>
          </p:cNvPr>
          <p:cNvSpPr>
            <a:spLocks noGrp="1"/>
          </p:cNvSpPr>
          <p:nvPr>
            <p:ph type="title"/>
          </p:nvPr>
        </p:nvSpPr>
        <p:spPr>
          <a:xfrm>
            <a:off x="515938" y="650230"/>
            <a:ext cx="7909605" cy="1325563"/>
          </a:xfrm>
        </p:spPr>
        <p:txBody>
          <a:bodyPr anchor="t">
            <a:normAutofit/>
          </a:bodyPr>
          <a:lstStyle/>
          <a:p>
            <a:r>
              <a:rPr lang="en-US" dirty="0"/>
              <a:t>INFLUENTIAL FACTORS - DISCOUNTS</a:t>
            </a:r>
          </a:p>
        </p:txBody>
      </p:sp>
      <p:sp>
        <p:nvSpPr>
          <p:cNvPr id="10" name="TextBox 9">
            <a:extLst>
              <a:ext uri="{FF2B5EF4-FFF2-40B4-BE49-F238E27FC236}">
                <a16:creationId xmlns:a16="http://schemas.microsoft.com/office/drawing/2014/main" id="{1AA756AF-E2C5-8605-023B-C23BAA005A81}"/>
              </a:ext>
            </a:extLst>
          </p:cNvPr>
          <p:cNvSpPr txBox="1"/>
          <p:nvPr/>
        </p:nvSpPr>
        <p:spPr>
          <a:xfrm>
            <a:off x="515938" y="6003064"/>
            <a:ext cx="3742912" cy="584775"/>
          </a:xfrm>
          <a:prstGeom prst="rect">
            <a:avLst/>
          </a:prstGeom>
          <a:noFill/>
          <a:ln>
            <a:solidFill>
              <a:schemeClr val="tx2"/>
            </a:solidFill>
          </a:ln>
        </p:spPr>
        <p:txBody>
          <a:bodyPr wrap="square" rtlCol="0">
            <a:spAutoFit/>
          </a:bodyPr>
          <a:lstStyle/>
          <a:p>
            <a:pPr algn="ctr"/>
            <a:r>
              <a:rPr lang="en-IN" sz="1600" b="1"/>
              <a:t>Central</a:t>
            </a:r>
            <a:r>
              <a:rPr lang="en-IN" sz="1600"/>
              <a:t> region has the </a:t>
            </a:r>
            <a:r>
              <a:rPr lang="en-IN" sz="1600" b="1"/>
              <a:t>highest discounts</a:t>
            </a:r>
            <a:r>
              <a:rPr lang="en-IN" sz="1600"/>
              <a:t>, possibly explaining the </a:t>
            </a:r>
            <a:r>
              <a:rPr lang="en-IN" sz="1600" b="1"/>
              <a:t>lower profit margin</a:t>
            </a:r>
          </a:p>
        </p:txBody>
      </p:sp>
      <p:sp>
        <p:nvSpPr>
          <p:cNvPr id="13" name="TextBox 12">
            <a:extLst>
              <a:ext uri="{FF2B5EF4-FFF2-40B4-BE49-F238E27FC236}">
                <a16:creationId xmlns:a16="http://schemas.microsoft.com/office/drawing/2014/main" id="{AB236FB7-E19D-3BDF-123D-BD83422C1CDE}"/>
              </a:ext>
            </a:extLst>
          </p:cNvPr>
          <p:cNvSpPr txBox="1"/>
          <p:nvPr/>
        </p:nvSpPr>
        <p:spPr>
          <a:xfrm>
            <a:off x="5161899" y="6003064"/>
            <a:ext cx="6739536" cy="584775"/>
          </a:xfrm>
          <a:prstGeom prst="rect">
            <a:avLst/>
          </a:prstGeom>
          <a:noFill/>
          <a:ln>
            <a:solidFill>
              <a:schemeClr val="tx2"/>
            </a:solidFill>
          </a:ln>
        </p:spPr>
        <p:txBody>
          <a:bodyPr wrap="square" rtlCol="0">
            <a:spAutoFit/>
          </a:bodyPr>
          <a:lstStyle/>
          <a:p>
            <a:pPr algn="ctr"/>
            <a:r>
              <a:rPr lang="en-IN" sz="1600" b="1"/>
              <a:t>Binders </a:t>
            </a:r>
            <a:r>
              <a:rPr lang="en-IN" sz="1600"/>
              <a:t>in </a:t>
            </a:r>
            <a:r>
              <a:rPr lang="en-IN" sz="1600" b="1"/>
              <a:t>Central</a:t>
            </a:r>
            <a:r>
              <a:rPr lang="en-IN" sz="1600"/>
              <a:t> region accounted to 19.83% of the total discounts across regions and sub categories</a:t>
            </a:r>
            <a:endParaRPr lang="en-IN" sz="1600" b="1"/>
          </a:p>
        </p:txBody>
      </p:sp>
      <p:sp>
        <p:nvSpPr>
          <p:cNvPr id="16" name="Arrow: Right 15">
            <a:extLst>
              <a:ext uri="{FF2B5EF4-FFF2-40B4-BE49-F238E27FC236}">
                <a16:creationId xmlns:a16="http://schemas.microsoft.com/office/drawing/2014/main" id="{21088065-5EC6-A6AE-7CE3-537B0A426B12}"/>
              </a:ext>
            </a:extLst>
          </p:cNvPr>
          <p:cNvSpPr/>
          <p:nvPr/>
        </p:nvSpPr>
        <p:spPr>
          <a:xfrm>
            <a:off x="4410140" y="3014313"/>
            <a:ext cx="625323" cy="4616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9F989D9-FCAB-9ABF-731B-87A2071A2CAB}"/>
              </a:ext>
            </a:extLst>
          </p:cNvPr>
          <p:cNvPicPr>
            <a:picLocks noChangeAspect="1"/>
          </p:cNvPicPr>
          <p:nvPr/>
        </p:nvPicPr>
        <p:blipFill>
          <a:blip r:embed="rId2"/>
          <a:stretch>
            <a:fillRect/>
          </a:stretch>
        </p:blipFill>
        <p:spPr>
          <a:xfrm>
            <a:off x="5161901" y="1302706"/>
            <a:ext cx="6739537" cy="4534423"/>
          </a:xfrm>
          <a:prstGeom prst="rect">
            <a:avLst/>
          </a:prstGeom>
        </p:spPr>
      </p:pic>
      <p:pic>
        <p:nvPicPr>
          <p:cNvPr id="20" name="Picture 19">
            <a:extLst>
              <a:ext uri="{FF2B5EF4-FFF2-40B4-BE49-F238E27FC236}">
                <a16:creationId xmlns:a16="http://schemas.microsoft.com/office/drawing/2014/main" id="{989664F6-3EF3-5860-2E73-5D4A040FAA3C}"/>
              </a:ext>
            </a:extLst>
          </p:cNvPr>
          <p:cNvPicPr>
            <a:picLocks noChangeAspect="1"/>
          </p:cNvPicPr>
          <p:nvPr/>
        </p:nvPicPr>
        <p:blipFill>
          <a:blip r:embed="rId3"/>
          <a:stretch>
            <a:fillRect/>
          </a:stretch>
        </p:blipFill>
        <p:spPr>
          <a:xfrm>
            <a:off x="267845" y="1847588"/>
            <a:ext cx="4142295" cy="3444657"/>
          </a:xfrm>
          <a:prstGeom prst="rect">
            <a:avLst/>
          </a:prstGeom>
        </p:spPr>
      </p:pic>
    </p:spTree>
    <p:extLst>
      <p:ext uri="{BB962C8B-B14F-4D97-AF65-F5344CB8AC3E}">
        <p14:creationId xmlns:p14="http://schemas.microsoft.com/office/powerpoint/2010/main" val="392501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DC65-6068-17E6-7EE5-45DDDE26663D}"/>
              </a:ext>
            </a:extLst>
          </p:cNvPr>
          <p:cNvSpPr>
            <a:spLocks noGrp="1"/>
          </p:cNvSpPr>
          <p:nvPr>
            <p:ph type="title"/>
          </p:nvPr>
        </p:nvSpPr>
        <p:spPr>
          <a:xfrm>
            <a:off x="520700" y="225541"/>
            <a:ext cx="11150600" cy="920336"/>
          </a:xfrm>
        </p:spPr>
        <p:txBody>
          <a:bodyPr/>
          <a:lstStyle/>
          <a:p>
            <a:r>
              <a:rPr lang="en-US" dirty="0"/>
              <a:t>Recommendations </a:t>
            </a:r>
          </a:p>
        </p:txBody>
      </p:sp>
      <p:graphicFrame>
        <p:nvGraphicFramePr>
          <p:cNvPr id="4" name="Table 4">
            <a:extLst>
              <a:ext uri="{FF2B5EF4-FFF2-40B4-BE49-F238E27FC236}">
                <a16:creationId xmlns:a16="http://schemas.microsoft.com/office/drawing/2014/main" id="{120C6999-3D14-DFAE-6D5D-10827AFD4BB5}"/>
              </a:ext>
            </a:extLst>
          </p:cNvPr>
          <p:cNvGraphicFramePr>
            <a:graphicFrameLocks noGrp="1"/>
          </p:cNvGraphicFramePr>
          <p:nvPr>
            <p:extLst>
              <p:ext uri="{D42A27DB-BD31-4B8C-83A1-F6EECF244321}">
                <p14:modId xmlns:p14="http://schemas.microsoft.com/office/powerpoint/2010/main" val="4182584532"/>
              </p:ext>
            </p:extLst>
          </p:nvPr>
        </p:nvGraphicFramePr>
        <p:xfrm>
          <a:off x="520700" y="1515692"/>
          <a:ext cx="5860025" cy="3070542"/>
        </p:xfrm>
        <a:graphic>
          <a:graphicData uri="http://schemas.openxmlformats.org/drawingml/2006/table">
            <a:tbl>
              <a:tblPr firstRow="1" bandRow="1">
                <a:tableStyleId>{5C22544A-7EE6-4342-B048-85BDC9FD1C3A}</a:tableStyleId>
              </a:tblPr>
              <a:tblGrid>
                <a:gridCol w="1739556">
                  <a:extLst>
                    <a:ext uri="{9D8B030D-6E8A-4147-A177-3AD203B41FA5}">
                      <a16:colId xmlns:a16="http://schemas.microsoft.com/office/drawing/2014/main" val="3964256894"/>
                    </a:ext>
                  </a:extLst>
                </a:gridCol>
                <a:gridCol w="1035065">
                  <a:extLst>
                    <a:ext uri="{9D8B030D-6E8A-4147-A177-3AD203B41FA5}">
                      <a16:colId xmlns:a16="http://schemas.microsoft.com/office/drawing/2014/main" val="1107090241"/>
                    </a:ext>
                  </a:extLst>
                </a:gridCol>
                <a:gridCol w="1014942">
                  <a:extLst>
                    <a:ext uri="{9D8B030D-6E8A-4147-A177-3AD203B41FA5}">
                      <a16:colId xmlns:a16="http://schemas.microsoft.com/office/drawing/2014/main" val="3697412613"/>
                    </a:ext>
                  </a:extLst>
                </a:gridCol>
                <a:gridCol w="990485">
                  <a:extLst>
                    <a:ext uri="{9D8B030D-6E8A-4147-A177-3AD203B41FA5}">
                      <a16:colId xmlns:a16="http://schemas.microsoft.com/office/drawing/2014/main" val="1861766403"/>
                    </a:ext>
                  </a:extLst>
                </a:gridCol>
                <a:gridCol w="1079977">
                  <a:extLst>
                    <a:ext uri="{9D8B030D-6E8A-4147-A177-3AD203B41FA5}">
                      <a16:colId xmlns:a16="http://schemas.microsoft.com/office/drawing/2014/main" val="1525533420"/>
                    </a:ext>
                  </a:extLst>
                </a:gridCol>
              </a:tblGrid>
              <a:tr h="1389744">
                <a:tc>
                  <a:txBody>
                    <a:bodyPr/>
                    <a:lstStyle/>
                    <a:p>
                      <a:pPr algn="ctr"/>
                      <a:r>
                        <a:rPr lang="en-US"/>
                        <a:t>              Region</a:t>
                      </a:r>
                    </a:p>
                    <a:p>
                      <a:pPr algn="ctr"/>
                      <a:endParaRPr lang="en-US"/>
                    </a:p>
                    <a:p>
                      <a:pPr algn="ctr"/>
                      <a:endParaRPr lang="en-US"/>
                    </a:p>
                    <a:p>
                      <a:pPr algn="ctr"/>
                      <a:r>
                        <a:rPr lang="en-US"/>
                        <a:t>Category</a:t>
                      </a:r>
                    </a:p>
                  </a:txBody>
                  <a:tcPr anchor="b"/>
                </a:tc>
                <a:tc>
                  <a:txBody>
                    <a:bodyPr/>
                    <a:lstStyle/>
                    <a:p>
                      <a:pPr algn="ctr">
                        <a:lnSpc>
                          <a:spcPct val="300000"/>
                        </a:lnSpc>
                      </a:pPr>
                      <a:r>
                        <a:rPr lang="en-US"/>
                        <a:t>East </a:t>
                      </a:r>
                    </a:p>
                  </a:txBody>
                  <a:tcPr anchor="ctr"/>
                </a:tc>
                <a:tc>
                  <a:txBody>
                    <a:bodyPr/>
                    <a:lstStyle/>
                    <a:p>
                      <a:pPr algn="ctr">
                        <a:lnSpc>
                          <a:spcPct val="300000"/>
                        </a:lnSpc>
                      </a:pPr>
                      <a:r>
                        <a:rPr lang="en-US"/>
                        <a:t>West</a:t>
                      </a:r>
                    </a:p>
                  </a:txBody>
                  <a:tcPr anchor="ctr"/>
                </a:tc>
                <a:tc>
                  <a:txBody>
                    <a:bodyPr/>
                    <a:lstStyle/>
                    <a:p>
                      <a:pPr algn="ctr">
                        <a:lnSpc>
                          <a:spcPct val="300000"/>
                        </a:lnSpc>
                      </a:pPr>
                      <a:r>
                        <a:rPr lang="en-US"/>
                        <a:t>South</a:t>
                      </a:r>
                    </a:p>
                  </a:txBody>
                  <a:tcPr anchor="ctr"/>
                </a:tc>
                <a:tc>
                  <a:txBody>
                    <a:bodyPr/>
                    <a:lstStyle/>
                    <a:p>
                      <a:pPr algn="ctr">
                        <a:lnSpc>
                          <a:spcPct val="300000"/>
                        </a:lnSpc>
                      </a:pPr>
                      <a:r>
                        <a:rPr lang="en-US"/>
                        <a:t>Central</a:t>
                      </a:r>
                    </a:p>
                  </a:txBody>
                  <a:tcPr anchor="ctr"/>
                </a:tc>
                <a:extLst>
                  <a:ext uri="{0D108BD9-81ED-4DB2-BD59-A6C34878D82A}">
                    <a16:rowId xmlns:a16="http://schemas.microsoft.com/office/drawing/2014/main" val="175402432"/>
                  </a:ext>
                </a:extLst>
              </a:tr>
              <a:tr h="560266">
                <a:tc>
                  <a:txBody>
                    <a:bodyPr/>
                    <a:lstStyle/>
                    <a:p>
                      <a:pPr algn="ctr">
                        <a:lnSpc>
                          <a:spcPct val="150000"/>
                        </a:lnSpc>
                      </a:pPr>
                      <a:r>
                        <a:rPr lang="en-US" b="1">
                          <a:solidFill>
                            <a:schemeClr val="tx1"/>
                          </a:solidFill>
                        </a:rPr>
                        <a:t>Furniture</a:t>
                      </a:r>
                    </a:p>
                  </a:txBody>
                  <a:tcPr anchor="ctr"/>
                </a:tc>
                <a:tc>
                  <a:txBody>
                    <a:bodyPr/>
                    <a:lstStyle/>
                    <a:p>
                      <a:pPr algn="ctr" fontAlgn="b"/>
                      <a:r>
                        <a:rPr lang="en-US" sz="1600" b="1" u="none" strike="noStrike">
                          <a:solidFill>
                            <a:schemeClr val="tx1"/>
                          </a:solidFill>
                          <a:effectLst/>
                        </a:rPr>
                        <a:t>6%</a:t>
                      </a:r>
                      <a:endParaRPr lang="en-US" sz="1600" b="1" i="0" u="none" strike="noStrike">
                        <a:solidFill>
                          <a:schemeClr val="tx1"/>
                        </a:solidFill>
                        <a:effectLst/>
                        <a:latin typeface="Calibri" panose="020F0502020204030204" pitchFamily="34" charset="0"/>
                      </a:endParaRPr>
                    </a:p>
                  </a:txBody>
                  <a:tcPr marL="7620" marR="7620" marT="7620" marB="0" anchor="ctr"/>
                </a:tc>
                <a:tc>
                  <a:txBody>
                    <a:bodyPr/>
                    <a:lstStyle/>
                    <a:p>
                      <a:pPr algn="ctr" fontAlgn="b"/>
                      <a:r>
                        <a:rPr lang="en-US" sz="1600" b="1" u="none" strike="noStrike">
                          <a:solidFill>
                            <a:schemeClr val="tx1"/>
                          </a:solidFill>
                          <a:effectLst/>
                        </a:rPr>
                        <a:t>4%</a:t>
                      </a:r>
                      <a:endParaRPr lang="en-US" sz="1600" b="1" i="0" u="none" strike="noStrike">
                        <a:solidFill>
                          <a:schemeClr val="tx1"/>
                        </a:solidFill>
                        <a:effectLst/>
                        <a:latin typeface="Calibri" panose="020F0502020204030204" pitchFamily="34" charset="0"/>
                      </a:endParaRPr>
                    </a:p>
                  </a:txBody>
                  <a:tcPr marL="7620" marR="7620" marT="7620" marB="0" anchor="ctr"/>
                </a:tc>
                <a:tc>
                  <a:txBody>
                    <a:bodyPr/>
                    <a:lstStyle/>
                    <a:p>
                      <a:pPr algn="ctr" fontAlgn="b"/>
                      <a:r>
                        <a:rPr lang="en-US" sz="1600" b="1" u="none" strike="noStrike">
                          <a:solidFill>
                            <a:schemeClr val="tx1"/>
                          </a:solidFill>
                          <a:effectLst/>
                        </a:rPr>
                        <a:t>4%</a:t>
                      </a:r>
                      <a:endParaRPr lang="en-US" sz="1600" b="1" i="0" u="none" strike="noStrike">
                        <a:solidFill>
                          <a:schemeClr val="tx1"/>
                        </a:solidFill>
                        <a:effectLst/>
                        <a:latin typeface="Calibri" panose="020F0502020204030204" pitchFamily="34" charset="0"/>
                      </a:endParaRPr>
                    </a:p>
                  </a:txBody>
                  <a:tcPr marL="7620" marR="7620" marT="7620" marB="0" anchor="ctr"/>
                </a:tc>
                <a:tc>
                  <a:txBody>
                    <a:bodyPr/>
                    <a:lstStyle/>
                    <a:p>
                      <a:pPr algn="ctr" fontAlgn="b"/>
                      <a:r>
                        <a:rPr lang="en-US" sz="1600" b="1" u="none" strike="noStrike">
                          <a:solidFill>
                            <a:schemeClr val="tx1"/>
                          </a:solidFill>
                          <a:effectLst/>
                        </a:rPr>
                        <a:t>-2%</a:t>
                      </a:r>
                      <a:endParaRPr lang="en-US" sz="1600" b="1" i="0" u="none" strike="noStrike">
                        <a:solidFill>
                          <a:schemeClr val="tx1"/>
                        </a:solidFill>
                        <a:effectLst/>
                        <a:latin typeface="Calibri" panose="020F0502020204030204" pitchFamily="34" charset="0"/>
                      </a:endParaRPr>
                    </a:p>
                  </a:txBody>
                  <a:tcPr marL="7620" marR="7620" marT="7620" marB="0" anchor="ctr">
                    <a:solidFill>
                      <a:srgbClr val="FF0000">
                        <a:alpha val="85000"/>
                      </a:srgbClr>
                    </a:solidFill>
                  </a:tcPr>
                </a:tc>
                <a:extLst>
                  <a:ext uri="{0D108BD9-81ED-4DB2-BD59-A6C34878D82A}">
                    <a16:rowId xmlns:a16="http://schemas.microsoft.com/office/drawing/2014/main" val="4252180425"/>
                  </a:ext>
                </a:extLst>
              </a:tr>
              <a:tr h="560266">
                <a:tc>
                  <a:txBody>
                    <a:bodyPr/>
                    <a:lstStyle/>
                    <a:p>
                      <a:pPr algn="ctr">
                        <a:lnSpc>
                          <a:spcPct val="150000"/>
                        </a:lnSpc>
                      </a:pPr>
                      <a:r>
                        <a:rPr lang="en-US" b="1">
                          <a:solidFill>
                            <a:schemeClr val="tx1"/>
                          </a:solidFill>
                        </a:rPr>
                        <a:t>Technology</a:t>
                      </a:r>
                    </a:p>
                  </a:txBody>
                  <a:tcPr anchor="ctr"/>
                </a:tc>
                <a:tc>
                  <a:txBody>
                    <a:bodyPr/>
                    <a:lstStyle/>
                    <a:p>
                      <a:pPr algn="ctr" fontAlgn="b"/>
                      <a:r>
                        <a:rPr lang="en-US" sz="1600" b="1" u="none" strike="noStrike">
                          <a:solidFill>
                            <a:schemeClr val="tx1"/>
                          </a:solidFill>
                          <a:effectLst/>
                        </a:rPr>
                        <a:t>95%</a:t>
                      </a:r>
                      <a:endParaRPr lang="en-US" sz="1600" b="1" i="0" u="none" strike="noStrike">
                        <a:solidFill>
                          <a:schemeClr val="tx1"/>
                        </a:solidFill>
                        <a:effectLst/>
                        <a:latin typeface="Calibri" panose="020F0502020204030204" pitchFamily="34" charset="0"/>
                      </a:endParaRPr>
                    </a:p>
                  </a:txBody>
                  <a:tcPr marL="7620" marR="7620" marT="7620" marB="0" anchor="ctr">
                    <a:solidFill>
                      <a:srgbClr val="00B050">
                        <a:alpha val="85000"/>
                      </a:srgbClr>
                    </a:solidFill>
                  </a:tcPr>
                </a:tc>
                <a:tc>
                  <a:txBody>
                    <a:bodyPr/>
                    <a:lstStyle/>
                    <a:p>
                      <a:pPr algn="ctr" fontAlgn="b"/>
                      <a:r>
                        <a:rPr lang="en-US" sz="1600" b="1" u="none" strike="noStrike">
                          <a:solidFill>
                            <a:schemeClr val="tx1"/>
                          </a:solidFill>
                          <a:effectLst/>
                        </a:rPr>
                        <a:t>12%</a:t>
                      </a:r>
                      <a:endParaRPr lang="en-US" sz="1600" b="1" i="0" u="none" strike="noStrike">
                        <a:solidFill>
                          <a:schemeClr val="tx1"/>
                        </a:solidFill>
                        <a:effectLst/>
                        <a:latin typeface="Calibri" panose="020F0502020204030204" pitchFamily="34" charset="0"/>
                      </a:endParaRPr>
                    </a:p>
                  </a:txBody>
                  <a:tcPr marL="7620" marR="7620" marT="7620" marB="0" anchor="ctr"/>
                </a:tc>
                <a:tc>
                  <a:txBody>
                    <a:bodyPr/>
                    <a:lstStyle/>
                    <a:p>
                      <a:pPr algn="ctr" fontAlgn="b"/>
                      <a:r>
                        <a:rPr lang="en-US" sz="1600" b="1" u="none" strike="noStrike">
                          <a:solidFill>
                            <a:schemeClr val="tx1"/>
                          </a:solidFill>
                          <a:effectLst/>
                        </a:rPr>
                        <a:t>20%</a:t>
                      </a:r>
                      <a:endParaRPr lang="en-US" sz="1600" b="1" i="0" u="none" strike="noStrike">
                        <a:solidFill>
                          <a:schemeClr val="tx1"/>
                        </a:solidFill>
                        <a:effectLst/>
                        <a:latin typeface="Calibri" panose="020F0502020204030204" pitchFamily="34" charset="0"/>
                      </a:endParaRPr>
                    </a:p>
                  </a:txBody>
                  <a:tcPr marL="7620" marR="7620" marT="7620" marB="0" anchor="ctr"/>
                </a:tc>
                <a:tc>
                  <a:txBody>
                    <a:bodyPr/>
                    <a:lstStyle/>
                    <a:p>
                      <a:pPr algn="ctr" fontAlgn="b"/>
                      <a:r>
                        <a:rPr lang="en-US" sz="1600" b="1" u="none" strike="noStrike">
                          <a:solidFill>
                            <a:schemeClr val="tx1"/>
                          </a:solidFill>
                          <a:effectLst/>
                        </a:rPr>
                        <a:t>30%</a:t>
                      </a:r>
                      <a:endParaRPr lang="en-US" sz="1600" b="1" i="0" u="none" strike="noStrike">
                        <a:solidFill>
                          <a:schemeClr val="tx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5306532"/>
                  </a:ext>
                </a:extLst>
              </a:tr>
              <a:tr h="560266">
                <a:tc>
                  <a:txBody>
                    <a:bodyPr/>
                    <a:lstStyle/>
                    <a:p>
                      <a:pPr algn="ctr">
                        <a:lnSpc>
                          <a:spcPct val="150000"/>
                        </a:lnSpc>
                      </a:pPr>
                      <a:r>
                        <a:rPr lang="en-US" b="1">
                          <a:solidFill>
                            <a:schemeClr val="tx1"/>
                          </a:solidFill>
                        </a:rPr>
                        <a:t>Office Supplies</a:t>
                      </a:r>
                    </a:p>
                  </a:txBody>
                  <a:tcPr anchor="ctr"/>
                </a:tc>
                <a:tc>
                  <a:txBody>
                    <a:bodyPr/>
                    <a:lstStyle/>
                    <a:p>
                      <a:pPr marL="0" algn="ctr" defTabSz="914400" rtl="0" eaLnBrk="1" fontAlgn="b" latinLnBrk="0" hangingPunct="1"/>
                      <a:r>
                        <a:rPr lang="en-US" sz="1600" b="1" u="none" strike="noStrike" kern="1200">
                          <a:solidFill>
                            <a:schemeClr val="tx1"/>
                          </a:solidFill>
                          <a:effectLst/>
                        </a:rPr>
                        <a:t>14%</a:t>
                      </a:r>
                      <a:endParaRPr lang="en-US" sz="1600" b="1" i="0" u="none" strike="noStrike" kern="1200">
                        <a:solidFill>
                          <a:schemeClr val="tx1"/>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600" b="1" u="none" strike="noStrike" kern="1200">
                          <a:solidFill>
                            <a:schemeClr val="tx1"/>
                          </a:solidFill>
                          <a:effectLst/>
                        </a:rPr>
                        <a:t>13%</a:t>
                      </a:r>
                      <a:endParaRPr lang="en-US" sz="1600" b="1" i="0" u="none" strike="noStrike" kern="1200">
                        <a:solidFill>
                          <a:schemeClr val="tx1"/>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600" b="1" u="none" strike="noStrike" kern="1200">
                          <a:solidFill>
                            <a:schemeClr val="tx1"/>
                          </a:solidFill>
                          <a:effectLst/>
                        </a:rPr>
                        <a:t>24%</a:t>
                      </a:r>
                      <a:endParaRPr lang="en-US" sz="1600" b="1" i="0" u="none" strike="noStrike" kern="1200">
                        <a:solidFill>
                          <a:schemeClr val="tx1"/>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600" b="1" u="none" strike="noStrike" kern="1200" dirty="0">
                          <a:solidFill>
                            <a:schemeClr val="tx1"/>
                          </a:solidFill>
                          <a:effectLst/>
                        </a:rPr>
                        <a:t>-2%</a:t>
                      </a:r>
                      <a:endParaRPr lang="en-US" sz="1600" b="1" i="0" u="none" strike="noStrike" kern="1200" dirty="0">
                        <a:solidFill>
                          <a:schemeClr val="tx1"/>
                        </a:solidFill>
                        <a:effectLst/>
                        <a:latin typeface="Calibri" panose="020F0502020204030204" pitchFamily="34" charset="0"/>
                        <a:ea typeface="+mn-ea"/>
                        <a:cs typeface="+mn-cs"/>
                      </a:endParaRPr>
                    </a:p>
                  </a:txBody>
                  <a:tcPr anchor="ctr">
                    <a:solidFill>
                      <a:srgbClr val="FF0000">
                        <a:alpha val="85000"/>
                      </a:srgbClr>
                    </a:solidFill>
                  </a:tcPr>
                </a:tc>
                <a:extLst>
                  <a:ext uri="{0D108BD9-81ED-4DB2-BD59-A6C34878D82A}">
                    <a16:rowId xmlns:a16="http://schemas.microsoft.com/office/drawing/2014/main" val="4293478137"/>
                  </a:ext>
                </a:extLst>
              </a:tr>
            </a:tbl>
          </a:graphicData>
        </a:graphic>
      </p:graphicFrame>
      <p:cxnSp>
        <p:nvCxnSpPr>
          <p:cNvPr id="6" name="Straight Connector 5">
            <a:extLst>
              <a:ext uri="{FF2B5EF4-FFF2-40B4-BE49-F238E27FC236}">
                <a16:creationId xmlns:a16="http://schemas.microsoft.com/office/drawing/2014/main" id="{6F3E03B5-177B-F3FE-0105-AD2BF7563D67}"/>
              </a:ext>
            </a:extLst>
          </p:cNvPr>
          <p:cNvCxnSpPr>
            <a:cxnSpLocks/>
          </p:cNvCxnSpPr>
          <p:nvPr/>
        </p:nvCxnSpPr>
        <p:spPr>
          <a:xfrm>
            <a:off x="517810" y="1533804"/>
            <a:ext cx="1805260" cy="13790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30B10E9-57FA-059F-1A90-9568974A241A}"/>
              </a:ext>
            </a:extLst>
          </p:cNvPr>
          <p:cNvSpPr txBox="1"/>
          <p:nvPr/>
        </p:nvSpPr>
        <p:spPr>
          <a:xfrm>
            <a:off x="6635578" y="1302136"/>
            <a:ext cx="4992672" cy="2126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b="1" dirty="0"/>
              <a:t>Furniture</a:t>
            </a:r>
          </a:p>
          <a:p>
            <a:pPr marL="742950" lvl="1" indent="-285750">
              <a:lnSpc>
                <a:spcPct val="150000"/>
              </a:lnSpc>
              <a:buFont typeface="Wingdings" panose="05000000000000000000" pitchFamily="2" charset="2"/>
              <a:buChar char="Ø"/>
            </a:pPr>
            <a:r>
              <a:rPr lang="en-IN" dirty="0"/>
              <a:t>Optimize </a:t>
            </a:r>
            <a:r>
              <a:rPr lang="en-IN" b="1" dirty="0"/>
              <a:t>logistics network </a:t>
            </a:r>
            <a:r>
              <a:rPr lang="en-IN" dirty="0"/>
              <a:t>to cut costs and improve profit margin </a:t>
            </a:r>
            <a:endParaRPr lang="en-IN"/>
          </a:p>
          <a:p>
            <a:pPr marL="742950" lvl="1" indent="-285750">
              <a:lnSpc>
                <a:spcPct val="150000"/>
              </a:lnSpc>
              <a:buFont typeface="Wingdings" panose="05000000000000000000" pitchFamily="2" charset="2"/>
              <a:buChar char="Ø"/>
            </a:pPr>
            <a:r>
              <a:rPr lang="en-IN" dirty="0"/>
              <a:t>Improve </a:t>
            </a:r>
            <a:r>
              <a:rPr lang="en-IN" b="1" dirty="0"/>
              <a:t>inventory management </a:t>
            </a:r>
            <a:r>
              <a:rPr lang="en-IN" dirty="0"/>
              <a:t>system to avoid offering </a:t>
            </a:r>
            <a:r>
              <a:rPr lang="en-IN" b="1" dirty="0"/>
              <a:t>excessive discounts</a:t>
            </a:r>
            <a:endParaRPr lang="en-IN" b="1"/>
          </a:p>
        </p:txBody>
      </p:sp>
      <p:sp>
        <p:nvSpPr>
          <p:cNvPr id="8" name="TextBox 7">
            <a:extLst>
              <a:ext uri="{FF2B5EF4-FFF2-40B4-BE49-F238E27FC236}">
                <a16:creationId xmlns:a16="http://schemas.microsoft.com/office/drawing/2014/main" id="{A67D50CC-0155-544A-15BE-994BEC3F0688}"/>
              </a:ext>
            </a:extLst>
          </p:cNvPr>
          <p:cNvSpPr txBox="1"/>
          <p:nvPr/>
        </p:nvSpPr>
        <p:spPr>
          <a:xfrm>
            <a:off x="6635578" y="3620618"/>
            <a:ext cx="5030960" cy="1157368"/>
          </a:xfrm>
          <a:prstGeom prst="rect">
            <a:avLst/>
          </a:prstGeom>
          <a:noFill/>
        </p:spPr>
        <p:txBody>
          <a:bodyPr wrap="square" rtlCol="0">
            <a:spAutoFit/>
          </a:bodyPr>
          <a:lstStyle/>
          <a:p>
            <a:pPr marL="285750" indent="-285750">
              <a:buFont typeface="Arial" panose="020B0604020202020204" pitchFamily="34" charset="0"/>
              <a:buChar char="•"/>
            </a:pPr>
            <a:r>
              <a:rPr lang="en-IN" b="1" dirty="0"/>
              <a:t>Technology</a:t>
            </a:r>
          </a:p>
          <a:p>
            <a:pPr marL="742950" lvl="1" indent="-285750">
              <a:lnSpc>
                <a:spcPct val="150000"/>
              </a:lnSpc>
              <a:buFont typeface="Wingdings" panose="05000000000000000000" pitchFamily="2" charset="2"/>
              <a:buChar char="Ø"/>
            </a:pPr>
            <a:r>
              <a:rPr lang="en-IN" dirty="0"/>
              <a:t>Focus on promoting </a:t>
            </a:r>
            <a:r>
              <a:rPr lang="en-IN" b="1" dirty="0"/>
              <a:t>copier</a:t>
            </a:r>
            <a:r>
              <a:rPr lang="en-IN" dirty="0"/>
              <a:t> sales as it has highest growth potential </a:t>
            </a:r>
          </a:p>
        </p:txBody>
      </p:sp>
      <p:sp>
        <p:nvSpPr>
          <p:cNvPr id="9" name="TextBox 8">
            <a:extLst>
              <a:ext uri="{FF2B5EF4-FFF2-40B4-BE49-F238E27FC236}">
                <a16:creationId xmlns:a16="http://schemas.microsoft.com/office/drawing/2014/main" id="{2CB38059-31D0-33BB-57FA-694C7A195093}"/>
              </a:ext>
            </a:extLst>
          </p:cNvPr>
          <p:cNvSpPr txBox="1"/>
          <p:nvPr/>
        </p:nvSpPr>
        <p:spPr>
          <a:xfrm>
            <a:off x="6635578" y="4969604"/>
            <a:ext cx="5161186" cy="1157368"/>
          </a:xfrm>
          <a:prstGeom prst="rect">
            <a:avLst/>
          </a:prstGeom>
          <a:noFill/>
        </p:spPr>
        <p:txBody>
          <a:bodyPr wrap="square" rtlCol="0">
            <a:spAutoFit/>
          </a:bodyPr>
          <a:lstStyle/>
          <a:p>
            <a:pPr marL="285750" indent="-285750">
              <a:buFont typeface="Arial" panose="020B0604020202020204" pitchFamily="34" charset="0"/>
              <a:buChar char="•"/>
            </a:pPr>
            <a:r>
              <a:rPr lang="en-IN" b="1" dirty="0"/>
              <a:t>Office Supplies</a:t>
            </a:r>
          </a:p>
          <a:p>
            <a:pPr marL="742950" lvl="1" indent="-285750">
              <a:lnSpc>
                <a:spcPct val="150000"/>
              </a:lnSpc>
              <a:buFont typeface="Wingdings" panose="05000000000000000000" pitchFamily="2" charset="2"/>
              <a:buChar char="Ø"/>
            </a:pPr>
            <a:r>
              <a:rPr lang="en-IN" dirty="0"/>
              <a:t>Reduce the considerable </a:t>
            </a:r>
            <a:r>
              <a:rPr lang="en-IN" b="1" dirty="0"/>
              <a:t>discounts</a:t>
            </a:r>
            <a:r>
              <a:rPr lang="en-IN" dirty="0"/>
              <a:t> in Central region</a:t>
            </a:r>
          </a:p>
        </p:txBody>
      </p:sp>
      <p:graphicFrame>
        <p:nvGraphicFramePr>
          <p:cNvPr id="11" name="Table 10">
            <a:extLst>
              <a:ext uri="{FF2B5EF4-FFF2-40B4-BE49-F238E27FC236}">
                <a16:creationId xmlns:a16="http://schemas.microsoft.com/office/drawing/2014/main" id="{F1A12FC1-FF08-5AF4-2E37-3E2B6D9960C1}"/>
              </a:ext>
            </a:extLst>
          </p:cNvPr>
          <p:cNvGraphicFramePr>
            <a:graphicFrameLocks noGrp="1"/>
          </p:cNvGraphicFramePr>
          <p:nvPr>
            <p:extLst>
              <p:ext uri="{D42A27DB-BD31-4B8C-83A1-F6EECF244321}">
                <p14:modId xmlns:p14="http://schemas.microsoft.com/office/powerpoint/2010/main" val="21714678"/>
              </p:ext>
            </p:extLst>
          </p:nvPr>
        </p:nvGraphicFramePr>
        <p:xfrm>
          <a:off x="2254313" y="2912881"/>
          <a:ext cx="4126412" cy="1673352"/>
        </p:xfrm>
        <a:graphic>
          <a:graphicData uri="http://schemas.openxmlformats.org/drawingml/2006/table">
            <a:tbl>
              <a:tblPr firstRow="1" bandRow="1"/>
              <a:tblGrid>
                <a:gridCol w="1057873">
                  <a:extLst>
                    <a:ext uri="{9D8B030D-6E8A-4147-A177-3AD203B41FA5}">
                      <a16:colId xmlns:a16="http://schemas.microsoft.com/office/drawing/2014/main" val="852096151"/>
                    </a:ext>
                  </a:extLst>
                </a:gridCol>
                <a:gridCol w="1005333">
                  <a:extLst>
                    <a:ext uri="{9D8B030D-6E8A-4147-A177-3AD203B41FA5}">
                      <a16:colId xmlns:a16="http://schemas.microsoft.com/office/drawing/2014/main" val="3350870068"/>
                    </a:ext>
                  </a:extLst>
                </a:gridCol>
                <a:gridCol w="975457">
                  <a:extLst>
                    <a:ext uri="{9D8B030D-6E8A-4147-A177-3AD203B41FA5}">
                      <a16:colId xmlns:a16="http://schemas.microsoft.com/office/drawing/2014/main" val="1856268052"/>
                    </a:ext>
                  </a:extLst>
                </a:gridCol>
                <a:gridCol w="1087749">
                  <a:extLst>
                    <a:ext uri="{9D8B030D-6E8A-4147-A177-3AD203B41FA5}">
                      <a16:colId xmlns:a16="http://schemas.microsoft.com/office/drawing/2014/main" val="3451224007"/>
                    </a:ext>
                  </a:extLst>
                </a:gridCol>
              </a:tblGrid>
              <a:tr h="557784">
                <a:tc>
                  <a:txBody>
                    <a:bodyPr/>
                    <a:lstStyle/>
                    <a:p>
                      <a:pPr algn="ctr" rtl="0" fontAlgn="ctr"/>
                      <a:r>
                        <a:rPr lang="en-US" sz="1600" b="1" i="0" u="none" strike="noStrike">
                          <a:solidFill>
                            <a:srgbClr val="9C0006"/>
                          </a:solidFill>
                          <a:effectLst/>
                          <a:latin typeface="Calibri" panose="020F0502020204030204" pitchFamily="34" charset="0"/>
                        </a:rPr>
                        <a:t>6%</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B078"/>
                    </a:solidFill>
                  </a:tcPr>
                </a:tc>
                <a:tc>
                  <a:txBody>
                    <a:bodyPr/>
                    <a:lstStyle/>
                    <a:p>
                      <a:pPr algn="ctr" rtl="0" fontAlgn="ctr"/>
                      <a:r>
                        <a:rPr lang="en-US" sz="1600" b="1" i="0" u="none" strike="noStrike">
                          <a:solidFill>
                            <a:srgbClr val="9C0006"/>
                          </a:solidFill>
                          <a:effectLst/>
                          <a:latin typeface="Calibri" panose="020F050202020403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E75"/>
                    </a:solidFill>
                  </a:tcPr>
                </a:tc>
                <a:tc>
                  <a:txBody>
                    <a:bodyPr/>
                    <a:lstStyle/>
                    <a:p>
                      <a:pPr algn="ctr" rtl="0" fontAlgn="ctr"/>
                      <a:r>
                        <a:rPr lang="en-US" sz="1600" b="1" i="0" u="none" strike="noStrike">
                          <a:solidFill>
                            <a:srgbClr val="9C0006"/>
                          </a:solidFill>
                          <a:effectLst/>
                          <a:latin typeface="Calibri" panose="020F0502020204030204" pitchFamily="34" charset="0"/>
                        </a:rPr>
                        <a:t>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E75"/>
                    </a:solidFill>
                  </a:tcPr>
                </a:tc>
                <a:tc>
                  <a:txBody>
                    <a:bodyPr/>
                    <a:lstStyle/>
                    <a:p>
                      <a:pPr algn="ctr" rtl="0" fontAlgn="ctr"/>
                      <a:r>
                        <a:rPr lang="en-US" sz="1600" b="1" i="0" u="none" strike="noStrike">
                          <a:solidFill>
                            <a:srgbClr val="9C0006"/>
                          </a:solidFill>
                          <a:effectLst/>
                          <a:latin typeface="Calibri" panose="020F050202020403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extLst>
                  <a:ext uri="{0D108BD9-81ED-4DB2-BD59-A6C34878D82A}">
                    <a16:rowId xmlns:a16="http://schemas.microsoft.com/office/drawing/2014/main" val="1138330788"/>
                  </a:ext>
                </a:extLst>
              </a:tr>
              <a:tr h="557784">
                <a:tc>
                  <a:txBody>
                    <a:bodyPr/>
                    <a:lstStyle/>
                    <a:p>
                      <a:pPr algn="ctr" rtl="0" fontAlgn="ctr"/>
                      <a:r>
                        <a:rPr lang="en-US" sz="1600" b="1" i="0" u="none" strike="noStrike">
                          <a:solidFill>
                            <a:srgbClr val="9C5700"/>
                          </a:solidFill>
                          <a:effectLst/>
                          <a:latin typeface="Calibri" panose="020F0502020204030204" pitchFamily="34" charset="0"/>
                        </a:rPr>
                        <a:t>95%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p>
                      <a:pPr algn="ctr" rtl="0" fontAlgn="ctr"/>
                      <a:r>
                        <a:rPr lang="en-US" sz="1600" b="1" i="0" u="none" strike="noStrike">
                          <a:solidFill>
                            <a:srgbClr val="9C0006"/>
                          </a:solidFill>
                          <a:effectLst/>
                          <a:latin typeface="Calibri" panose="020F0502020204030204" pitchFamily="34" charset="0"/>
                        </a:rPr>
                        <a:t>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p>
                      <a:pPr algn="ctr" rtl="0" fontAlgn="ctr"/>
                      <a:r>
                        <a:rPr lang="en-US" sz="1600" b="1" i="0" u="none" strike="noStrike">
                          <a:solidFill>
                            <a:srgbClr val="9C5700"/>
                          </a:solidFill>
                          <a:effectLst/>
                          <a:latin typeface="Calibri" panose="020F0502020204030204" pitchFamily="34" charset="0"/>
                        </a:rPr>
                        <a:t>20%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1E784"/>
                    </a:solidFill>
                  </a:tcPr>
                </a:tc>
                <a:tc>
                  <a:txBody>
                    <a:bodyPr/>
                    <a:lstStyle/>
                    <a:p>
                      <a:pPr algn="ctr" rtl="0" fontAlgn="ctr"/>
                      <a:r>
                        <a:rPr lang="en-US" sz="1600" b="1" i="0" u="none" strike="noStrike">
                          <a:solidFill>
                            <a:srgbClr val="9C5700"/>
                          </a:solidFill>
                          <a:effectLst/>
                          <a:latin typeface="Calibri" panose="020F0502020204030204" pitchFamily="34" charset="0"/>
                        </a:rPr>
                        <a:t>30%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EE283"/>
                    </a:solidFill>
                  </a:tcPr>
                </a:tc>
                <a:extLst>
                  <a:ext uri="{0D108BD9-81ED-4DB2-BD59-A6C34878D82A}">
                    <a16:rowId xmlns:a16="http://schemas.microsoft.com/office/drawing/2014/main" val="2819417820"/>
                  </a:ext>
                </a:extLst>
              </a:tr>
              <a:tr h="557784">
                <a:tc>
                  <a:txBody>
                    <a:bodyPr/>
                    <a:lstStyle/>
                    <a:p>
                      <a:pPr algn="ctr" rtl="0" fontAlgn="ctr"/>
                      <a:r>
                        <a:rPr lang="en-US" sz="1600" b="1" i="0" u="none" strike="noStrike">
                          <a:solidFill>
                            <a:srgbClr val="9C0006"/>
                          </a:solidFill>
                          <a:effectLst/>
                          <a:latin typeface="Calibri" panose="020F0502020204030204" pitchFamily="34" charset="0"/>
                        </a:rPr>
                        <a:t>14%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EB84"/>
                    </a:solidFill>
                  </a:tcPr>
                </a:tc>
                <a:tc>
                  <a:txBody>
                    <a:bodyPr/>
                    <a:lstStyle/>
                    <a:p>
                      <a:pPr algn="ctr" rtl="0" fontAlgn="ctr"/>
                      <a:r>
                        <a:rPr lang="en-US" sz="1600" b="1" i="0" u="none" strike="noStrike">
                          <a:solidFill>
                            <a:srgbClr val="9C0006"/>
                          </a:solidFill>
                          <a:effectLst/>
                          <a:latin typeface="Calibri" panose="020F0502020204030204" pitchFamily="34" charset="0"/>
                        </a:rPr>
                        <a:t>13%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EB84"/>
                    </a:solidFill>
                  </a:tcPr>
                </a:tc>
                <a:tc>
                  <a:txBody>
                    <a:bodyPr/>
                    <a:lstStyle/>
                    <a:p>
                      <a:pPr algn="ctr" rtl="0" fontAlgn="ctr"/>
                      <a:r>
                        <a:rPr lang="en-US" sz="1600" b="1" i="0" u="none" strike="noStrike">
                          <a:solidFill>
                            <a:srgbClr val="9C5700"/>
                          </a:solidFill>
                          <a:effectLst/>
                          <a:latin typeface="Calibri" panose="020F0502020204030204" pitchFamily="34" charset="0"/>
                        </a:rPr>
                        <a:t>24%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E583"/>
                    </a:solidFill>
                  </a:tcPr>
                </a:tc>
                <a:tc>
                  <a:txBody>
                    <a:bodyPr/>
                    <a:lstStyle/>
                    <a:p>
                      <a:pPr algn="ctr" rtl="0" fontAlgn="ctr"/>
                      <a:r>
                        <a:rPr lang="en-US" sz="1600" b="1" i="0" u="none" strike="noStrike">
                          <a:solidFill>
                            <a:srgbClr val="9C0006"/>
                          </a:solidFill>
                          <a:effectLst/>
                          <a:latin typeface="Calibri" panose="020F0502020204030204" pitchFamily="34" charset="0"/>
                        </a:rPr>
                        <a:t>-2%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extLst>
                  <a:ext uri="{0D108BD9-81ED-4DB2-BD59-A6C34878D82A}">
                    <a16:rowId xmlns:a16="http://schemas.microsoft.com/office/drawing/2014/main" val="326504240"/>
                  </a:ext>
                </a:extLst>
              </a:tr>
            </a:tbl>
          </a:graphicData>
        </a:graphic>
      </p:graphicFrame>
      <p:sp>
        <p:nvSpPr>
          <p:cNvPr id="12" name="TextBox 11">
            <a:extLst>
              <a:ext uri="{FF2B5EF4-FFF2-40B4-BE49-F238E27FC236}">
                <a16:creationId xmlns:a16="http://schemas.microsoft.com/office/drawing/2014/main" id="{7734E7D3-D2F9-A62E-ECB5-95FB7CEF3C9A}"/>
              </a:ext>
            </a:extLst>
          </p:cNvPr>
          <p:cNvSpPr txBox="1"/>
          <p:nvPr/>
        </p:nvSpPr>
        <p:spPr>
          <a:xfrm>
            <a:off x="517810" y="4604346"/>
            <a:ext cx="4301412" cy="307777"/>
          </a:xfrm>
          <a:prstGeom prst="rect">
            <a:avLst/>
          </a:prstGeom>
          <a:noFill/>
        </p:spPr>
        <p:txBody>
          <a:bodyPr wrap="square" rtlCol="0">
            <a:spAutoFit/>
          </a:bodyPr>
          <a:lstStyle/>
          <a:p>
            <a:r>
              <a:rPr lang="en-US" sz="1400" i="1" dirty="0"/>
              <a:t>* Based on the forecasts for next 6 months</a:t>
            </a:r>
          </a:p>
        </p:txBody>
      </p:sp>
    </p:spTree>
    <p:extLst>
      <p:ext uri="{BB962C8B-B14F-4D97-AF65-F5344CB8AC3E}">
        <p14:creationId xmlns:p14="http://schemas.microsoft.com/office/powerpoint/2010/main" val="365409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9C3D-7824-DE67-5096-16878667E6E0}"/>
              </a:ext>
            </a:extLst>
          </p:cNvPr>
          <p:cNvSpPr>
            <a:spLocks noGrp="1"/>
          </p:cNvSpPr>
          <p:nvPr>
            <p:ph type="title"/>
          </p:nvPr>
        </p:nvSpPr>
        <p:spPr>
          <a:xfrm>
            <a:off x="515938" y="609600"/>
            <a:ext cx="11150600" cy="920336"/>
          </a:xfrm>
        </p:spPr>
        <p:txBody>
          <a:bodyPr anchor="t"/>
          <a:lstStyle/>
          <a:p>
            <a:r>
              <a:rPr lang="en-US"/>
              <a:t>KEY TAKEAWAYS </a:t>
            </a:r>
          </a:p>
        </p:txBody>
      </p:sp>
      <p:sp>
        <p:nvSpPr>
          <p:cNvPr id="7" name="Oval 6">
            <a:extLst>
              <a:ext uri="{FF2B5EF4-FFF2-40B4-BE49-F238E27FC236}">
                <a16:creationId xmlns:a16="http://schemas.microsoft.com/office/drawing/2014/main" id="{06C1DEEE-4DCE-4F03-E9DE-71AFFC15B468}"/>
              </a:ext>
            </a:extLst>
          </p:cNvPr>
          <p:cNvSpPr/>
          <p:nvPr/>
        </p:nvSpPr>
        <p:spPr>
          <a:xfrm>
            <a:off x="952500" y="1497493"/>
            <a:ext cx="4939748" cy="4939748"/>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Graphic 14" descr="Database outline">
            <a:extLst>
              <a:ext uri="{FF2B5EF4-FFF2-40B4-BE49-F238E27FC236}">
                <a16:creationId xmlns:a16="http://schemas.microsoft.com/office/drawing/2014/main" id="{A9723CD6-F7E6-8C38-C533-E279985777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3916" y="1932372"/>
            <a:ext cx="1068355" cy="1068355"/>
          </a:xfrm>
          <a:prstGeom prst="rect">
            <a:avLst/>
          </a:prstGeom>
        </p:spPr>
      </p:pic>
      <p:pic>
        <p:nvPicPr>
          <p:cNvPr id="3076" name="Picture 4" descr="Deep learning - Free electronics icons">
            <a:extLst>
              <a:ext uri="{FF2B5EF4-FFF2-40B4-BE49-F238E27FC236}">
                <a16:creationId xmlns:a16="http://schemas.microsoft.com/office/drawing/2014/main" id="{FD6A0C01-3E59-242E-3000-B9CC6EFC4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7925" y="5527192"/>
            <a:ext cx="920337" cy="92033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ariable - Free education icons">
            <a:extLst>
              <a:ext uri="{FF2B5EF4-FFF2-40B4-BE49-F238E27FC236}">
                <a16:creationId xmlns:a16="http://schemas.microsoft.com/office/drawing/2014/main" id="{DDA7771C-58F1-8EC5-B8E9-91ACCE9948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8926" y="3758227"/>
            <a:ext cx="878335" cy="87833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F6EF3E0D-B79D-325E-4AE5-CD7BEF7C5009}"/>
              </a:ext>
            </a:extLst>
          </p:cNvPr>
          <p:cNvSpPr/>
          <p:nvPr/>
        </p:nvSpPr>
        <p:spPr>
          <a:xfrm>
            <a:off x="1128668" y="5527192"/>
            <a:ext cx="758690" cy="758690"/>
          </a:xfrm>
          <a:prstGeom prst="ellipse">
            <a:avLst/>
          </a:prstGeom>
          <a:solidFill>
            <a:srgbClr val="8FF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18" name="Oval 17">
            <a:extLst>
              <a:ext uri="{FF2B5EF4-FFF2-40B4-BE49-F238E27FC236}">
                <a16:creationId xmlns:a16="http://schemas.microsoft.com/office/drawing/2014/main" id="{D8B56C77-FED5-97D6-8483-1149747A4038}"/>
              </a:ext>
            </a:extLst>
          </p:cNvPr>
          <p:cNvSpPr/>
          <p:nvPr/>
        </p:nvSpPr>
        <p:spPr>
          <a:xfrm>
            <a:off x="1128668" y="2048469"/>
            <a:ext cx="758690" cy="758690"/>
          </a:xfrm>
          <a:prstGeom prst="ellipse">
            <a:avLst/>
          </a:prstGeom>
          <a:solidFill>
            <a:srgbClr val="83C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19" name="Oval 18">
            <a:extLst>
              <a:ext uri="{FF2B5EF4-FFF2-40B4-BE49-F238E27FC236}">
                <a16:creationId xmlns:a16="http://schemas.microsoft.com/office/drawing/2014/main" id="{4D0D4047-A731-6F9C-34B3-294E23172B75}"/>
              </a:ext>
            </a:extLst>
          </p:cNvPr>
          <p:cNvSpPr/>
          <p:nvPr/>
        </p:nvSpPr>
        <p:spPr>
          <a:xfrm>
            <a:off x="1810625" y="3730989"/>
            <a:ext cx="758690" cy="758690"/>
          </a:xfrm>
          <a:prstGeom prst="ellipse">
            <a:avLst/>
          </a:prstGeom>
          <a:solidFill>
            <a:srgbClr val="6886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20" name="Arc 19">
            <a:extLst>
              <a:ext uri="{FF2B5EF4-FFF2-40B4-BE49-F238E27FC236}">
                <a16:creationId xmlns:a16="http://schemas.microsoft.com/office/drawing/2014/main" id="{5E80A3E4-F769-F5D5-2F2E-7DDB6D24A1E8}"/>
              </a:ext>
            </a:extLst>
          </p:cNvPr>
          <p:cNvSpPr/>
          <p:nvPr/>
        </p:nvSpPr>
        <p:spPr>
          <a:xfrm rot="977099">
            <a:off x="-373727" y="2422256"/>
            <a:ext cx="2542765" cy="3300845"/>
          </a:xfrm>
          <a:prstGeom prst="arc">
            <a:avLst>
              <a:gd name="adj1" fmla="val 17590305"/>
              <a:gd name="adj2" fmla="val 19605351"/>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30BF9CC-E06A-CDBF-7ECA-FB28A4CD6EFB}"/>
              </a:ext>
            </a:extLst>
          </p:cNvPr>
          <p:cNvSpPr txBox="1"/>
          <p:nvPr/>
        </p:nvSpPr>
        <p:spPr>
          <a:xfrm>
            <a:off x="2323896" y="1838894"/>
            <a:ext cx="6246742" cy="1323439"/>
          </a:xfrm>
          <a:prstGeom prst="rect">
            <a:avLst/>
          </a:prstGeom>
          <a:noFill/>
        </p:spPr>
        <p:txBody>
          <a:bodyPr wrap="square" anchor="ctr">
            <a:spAutoFit/>
          </a:bodyPr>
          <a:lstStyle/>
          <a:p>
            <a:pPr marL="0" lvl="1">
              <a:lnSpc>
                <a:spcPct val="200000"/>
              </a:lnSpc>
            </a:pPr>
            <a:r>
              <a:rPr lang="en-US" sz="2400" b="1" cap="all">
                <a:latin typeface="Corbel" panose="020B0503020204020204" pitchFamily="34" charset="0"/>
                <a:ea typeface="+mj-ea"/>
                <a:cs typeface="Calibri"/>
              </a:rPr>
              <a:t>Improve DATA QUALITY</a:t>
            </a:r>
          </a:p>
          <a:p>
            <a:pPr marL="342900" lvl="1" indent="-342900">
              <a:buFont typeface="Wingdings" pitchFamily="2" charset="2"/>
              <a:buChar char="§"/>
            </a:pPr>
            <a:r>
              <a:rPr lang="en-US" sz="1600" b="1">
                <a:latin typeface="Corbel" panose="020B0503020204020204" pitchFamily="34" charset="0"/>
                <a:ea typeface="+mj-ea"/>
                <a:cs typeface="Calibri"/>
              </a:rPr>
              <a:t>Remove inconsistencies</a:t>
            </a:r>
          </a:p>
          <a:p>
            <a:pPr marL="342900" lvl="1" indent="-342900">
              <a:buFont typeface="Wingdings" pitchFamily="2" charset="2"/>
              <a:buChar char="§"/>
            </a:pPr>
            <a:r>
              <a:rPr lang="en-US" sz="1600" b="1">
                <a:latin typeface="Corbel" panose="020B0503020204020204" pitchFamily="34" charset="0"/>
                <a:ea typeface="+mj-ea"/>
                <a:cs typeface="Calibri"/>
              </a:rPr>
              <a:t>Improve data frequency</a:t>
            </a:r>
          </a:p>
        </p:txBody>
      </p:sp>
      <p:sp>
        <p:nvSpPr>
          <p:cNvPr id="25" name="TextBox 24">
            <a:extLst>
              <a:ext uri="{FF2B5EF4-FFF2-40B4-BE49-F238E27FC236}">
                <a16:creationId xmlns:a16="http://schemas.microsoft.com/office/drawing/2014/main" id="{B093EA88-14E5-9F51-4E0E-4549C4C1E633}"/>
              </a:ext>
            </a:extLst>
          </p:cNvPr>
          <p:cNvSpPr txBox="1"/>
          <p:nvPr/>
        </p:nvSpPr>
        <p:spPr>
          <a:xfrm>
            <a:off x="2580833" y="3745644"/>
            <a:ext cx="5049437" cy="1716111"/>
          </a:xfrm>
          <a:prstGeom prst="rect">
            <a:avLst/>
          </a:prstGeom>
          <a:noFill/>
        </p:spPr>
        <p:txBody>
          <a:bodyPr wrap="square">
            <a:spAutoFit/>
          </a:bodyPr>
          <a:lstStyle/>
          <a:p>
            <a:pPr marL="0" lvl="1">
              <a:lnSpc>
                <a:spcPct val="150000"/>
              </a:lnSpc>
            </a:pPr>
            <a:r>
              <a:rPr lang="en-US" sz="2400" b="1" cap="all">
                <a:latin typeface="Corbel" panose="020B0503020204020204" pitchFamily="34" charset="0"/>
                <a:ea typeface="+mj-ea"/>
                <a:cs typeface="Calibri"/>
              </a:rPr>
              <a:t>Include Exogenous variables</a:t>
            </a:r>
          </a:p>
          <a:p>
            <a:pPr marL="285750" lvl="1" indent="-285750">
              <a:buFont typeface="Wingdings" pitchFamily="2" charset="2"/>
              <a:buChar char="§"/>
            </a:pPr>
            <a:r>
              <a:rPr lang="en-US" sz="1600" b="1">
                <a:latin typeface="Corbel" panose="020B0503020204020204" pitchFamily="34" charset="0"/>
                <a:ea typeface="+mj-ea"/>
                <a:cs typeface="Calibri"/>
              </a:rPr>
              <a:t>Seasonal trends</a:t>
            </a:r>
          </a:p>
          <a:p>
            <a:pPr marL="285750" lvl="1" indent="-285750">
              <a:buFont typeface="Wingdings" pitchFamily="2" charset="2"/>
              <a:buChar char="§"/>
            </a:pPr>
            <a:r>
              <a:rPr lang="en-US" sz="1600" b="1">
                <a:latin typeface="Corbel" panose="020B0503020204020204" pitchFamily="34" charset="0"/>
                <a:ea typeface="+mj-ea"/>
                <a:cs typeface="Calibri"/>
              </a:rPr>
              <a:t>Economic indicators</a:t>
            </a:r>
          </a:p>
          <a:p>
            <a:pPr marL="285750" lvl="1" indent="-285750">
              <a:buFont typeface="Wingdings" pitchFamily="2" charset="2"/>
              <a:buChar char="§"/>
            </a:pPr>
            <a:r>
              <a:rPr lang="en-US" sz="1600" b="1">
                <a:latin typeface="Corbel" panose="020B0503020204020204" pitchFamily="34" charset="0"/>
                <a:ea typeface="+mj-ea"/>
                <a:cs typeface="Calibri"/>
              </a:rPr>
              <a:t>Weather Patterns</a:t>
            </a:r>
          </a:p>
          <a:p>
            <a:pPr marL="0" lvl="1">
              <a:lnSpc>
                <a:spcPct val="150000"/>
              </a:lnSpc>
            </a:pPr>
            <a:endParaRPr lang="en-US" sz="1600" b="1" cap="all">
              <a:latin typeface="Corbel" panose="020B0503020204020204" pitchFamily="34" charset="0"/>
              <a:ea typeface="+mj-ea"/>
              <a:cs typeface="Calibri"/>
            </a:endParaRPr>
          </a:p>
        </p:txBody>
      </p:sp>
      <p:sp>
        <p:nvSpPr>
          <p:cNvPr id="27" name="TextBox 26">
            <a:extLst>
              <a:ext uri="{FF2B5EF4-FFF2-40B4-BE49-F238E27FC236}">
                <a16:creationId xmlns:a16="http://schemas.microsoft.com/office/drawing/2014/main" id="{A16A11FF-6838-8FB4-251C-594418CDE280}"/>
              </a:ext>
            </a:extLst>
          </p:cNvPr>
          <p:cNvSpPr txBox="1"/>
          <p:nvPr/>
        </p:nvSpPr>
        <p:spPr>
          <a:xfrm>
            <a:off x="1938895" y="5354344"/>
            <a:ext cx="7854040" cy="1138773"/>
          </a:xfrm>
          <a:prstGeom prst="rect">
            <a:avLst/>
          </a:prstGeom>
          <a:noFill/>
        </p:spPr>
        <p:txBody>
          <a:bodyPr wrap="square">
            <a:spAutoFit/>
          </a:bodyPr>
          <a:lstStyle/>
          <a:p>
            <a:pPr>
              <a:lnSpc>
                <a:spcPct val="150000"/>
              </a:lnSpc>
            </a:pPr>
            <a:r>
              <a:rPr lang="en-US" sz="2400" b="1" cap="all">
                <a:latin typeface="Corbel" panose="020B0503020204020204" pitchFamily="34" charset="0"/>
                <a:ea typeface="+mj-ea"/>
                <a:cs typeface="Calibri"/>
              </a:rPr>
              <a:t>Incorporate Advanced forecasting methods</a:t>
            </a:r>
            <a:endParaRPr lang="en-US" sz="2400" cap="all">
              <a:latin typeface="Corbel" panose="020B0503020204020204" pitchFamily="34" charset="0"/>
              <a:ea typeface="+mj-ea"/>
              <a:cs typeface="Calibri"/>
            </a:endParaRPr>
          </a:p>
          <a:p>
            <a:pPr marL="579438" lvl="3" indent="-344488">
              <a:buFont typeface="Wingdings" pitchFamily="2" charset="2"/>
              <a:buChar char="§"/>
            </a:pPr>
            <a:r>
              <a:rPr lang="en-US" sz="1600" b="1">
                <a:latin typeface="Corbel" panose="020B0503020204020204" pitchFamily="34" charset="0"/>
                <a:ea typeface="+mj-ea"/>
                <a:cs typeface="Calibri"/>
              </a:rPr>
              <a:t>Machine learning</a:t>
            </a:r>
          </a:p>
          <a:p>
            <a:pPr marL="579438" lvl="3" indent="-344488">
              <a:buFont typeface="Wingdings" pitchFamily="2" charset="2"/>
              <a:buChar char="§"/>
            </a:pPr>
            <a:r>
              <a:rPr lang="en-US" sz="1600" b="1">
                <a:latin typeface="Corbel" panose="020B0503020204020204" pitchFamily="34" charset="0"/>
                <a:ea typeface="+mj-ea"/>
                <a:cs typeface="Calibri"/>
              </a:rPr>
              <a:t>Deep learning</a:t>
            </a:r>
          </a:p>
        </p:txBody>
      </p:sp>
      <p:sp>
        <p:nvSpPr>
          <p:cNvPr id="29" name="TextBox 28">
            <a:extLst>
              <a:ext uri="{FF2B5EF4-FFF2-40B4-BE49-F238E27FC236}">
                <a16:creationId xmlns:a16="http://schemas.microsoft.com/office/drawing/2014/main" id="{C5014F93-E761-65F1-FBD4-5AC92107CE63}"/>
              </a:ext>
            </a:extLst>
          </p:cNvPr>
          <p:cNvSpPr txBox="1"/>
          <p:nvPr/>
        </p:nvSpPr>
        <p:spPr>
          <a:xfrm>
            <a:off x="525461" y="1151499"/>
            <a:ext cx="9473304" cy="833433"/>
          </a:xfrm>
          <a:prstGeom prst="rect">
            <a:avLst/>
          </a:prstGeom>
          <a:noFill/>
        </p:spPr>
        <p:txBody>
          <a:bodyPr wrap="square">
            <a:spAutoFit/>
          </a:bodyPr>
          <a:lstStyle/>
          <a:p>
            <a:pPr>
              <a:lnSpc>
                <a:spcPct val="200000"/>
              </a:lnSpc>
            </a:pPr>
            <a:r>
              <a:rPr lang="en-US" sz="2800" b="1" cap="all">
                <a:latin typeface="Corbel" panose="020B0503020204020204" pitchFamily="34" charset="0"/>
                <a:ea typeface="+mj-ea"/>
                <a:cs typeface="Calibri"/>
              </a:rPr>
              <a:t>To generate more accurate forecasts, Look to</a:t>
            </a:r>
            <a:endParaRPr lang="en-US" sz="2800" b="1">
              <a:latin typeface="Corbel" panose="020B0503020204020204" pitchFamily="34" charset="0"/>
              <a:ea typeface="+mj-ea"/>
              <a:cs typeface="Calibri"/>
            </a:endParaRPr>
          </a:p>
        </p:txBody>
      </p:sp>
      <p:sp>
        <p:nvSpPr>
          <p:cNvPr id="30" name="Arc 29">
            <a:extLst>
              <a:ext uri="{FF2B5EF4-FFF2-40B4-BE49-F238E27FC236}">
                <a16:creationId xmlns:a16="http://schemas.microsoft.com/office/drawing/2014/main" id="{F936DA38-E38F-05B2-A83B-729AE984F1F9}"/>
              </a:ext>
            </a:extLst>
          </p:cNvPr>
          <p:cNvSpPr/>
          <p:nvPr/>
        </p:nvSpPr>
        <p:spPr>
          <a:xfrm rot="3318603">
            <a:off x="-625688" y="3231393"/>
            <a:ext cx="2542765" cy="3300845"/>
          </a:xfrm>
          <a:prstGeom prst="arc">
            <a:avLst>
              <a:gd name="adj1" fmla="val 17590305"/>
              <a:gd name="adj2" fmla="val 19605351"/>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0914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l="14323" r="14323"/>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a:t>Thank you!</a:t>
            </a:r>
          </a:p>
        </p:txBody>
      </p:sp>
    </p:spTree>
    <p:extLst>
      <p:ext uri="{BB962C8B-B14F-4D97-AF65-F5344CB8AC3E}">
        <p14:creationId xmlns:p14="http://schemas.microsoft.com/office/powerpoint/2010/main" val="1124779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a:t>BUSINESS PROBLEM</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0" y="1906017"/>
            <a:ext cx="3840537" cy="495389"/>
          </a:xfrm>
        </p:spPr>
        <p:txBody>
          <a:bodyPr/>
          <a:lstStyle/>
          <a:p>
            <a:pPr algn="ctr">
              <a:lnSpc>
                <a:spcPct val="150000"/>
              </a:lnSpc>
            </a:pPr>
            <a:r>
              <a:rPr lang="en-US" sz="1600"/>
              <a:t>PROFIT forecasting for PRODUCT CATEGORIES ACROSS REGIONS</a:t>
            </a:r>
          </a:p>
        </p:txBody>
      </p:sp>
      <p:pic>
        <p:nvPicPr>
          <p:cNvPr id="29" name="Picture Placeholder 28" descr="Bullseye with solid fil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rcRect/>
          <a:stretch/>
        </p:blipFill>
        <p:spPr/>
      </p:pic>
      <p:sp>
        <p:nvSpPr>
          <p:cNvPr id="13" name="TextBox 12">
            <a:extLst>
              <a:ext uri="{FF2B5EF4-FFF2-40B4-BE49-F238E27FC236}">
                <a16:creationId xmlns:a16="http://schemas.microsoft.com/office/drawing/2014/main" id="{83592BB4-D1EA-03A9-4E46-BB288B0DE4BD}"/>
              </a:ext>
            </a:extLst>
          </p:cNvPr>
          <p:cNvSpPr txBox="1"/>
          <p:nvPr/>
        </p:nvSpPr>
        <p:spPr>
          <a:xfrm>
            <a:off x="-1" y="2602610"/>
            <a:ext cx="5120659" cy="1295868"/>
          </a:xfrm>
          <a:prstGeom prst="rect">
            <a:avLst/>
          </a:prstGeom>
          <a:noFill/>
        </p:spPr>
        <p:txBody>
          <a:bodyPr wrap="square">
            <a:spAutoFit/>
          </a:bodyPr>
          <a:lstStyle/>
          <a:p>
            <a:pPr lvl="0" algn="just">
              <a:lnSpc>
                <a:spcPct val="150000"/>
              </a:lnSpc>
            </a:pPr>
            <a:r>
              <a:rPr lang="en-US" b="1"/>
              <a:t>OBJECTIVE</a:t>
            </a:r>
            <a:r>
              <a:rPr lang="en-US"/>
              <a:t>: Prioritize future investments for the company by forecasting profits next 6 months across different regions and product categories</a:t>
            </a:r>
          </a:p>
        </p:txBody>
      </p:sp>
      <p:pic>
        <p:nvPicPr>
          <p:cNvPr id="17" name="Picture 16">
            <a:extLst>
              <a:ext uri="{FF2B5EF4-FFF2-40B4-BE49-F238E27FC236}">
                <a16:creationId xmlns:a16="http://schemas.microsoft.com/office/drawing/2014/main" id="{6CF0C10F-B9EB-B909-9970-05E668A89058}"/>
              </a:ext>
            </a:extLst>
          </p:cNvPr>
          <p:cNvPicPr>
            <a:picLocks noChangeAspect="1"/>
          </p:cNvPicPr>
          <p:nvPr/>
        </p:nvPicPr>
        <p:blipFill>
          <a:blip r:embed="rId5"/>
          <a:stretch>
            <a:fillRect/>
          </a:stretch>
        </p:blipFill>
        <p:spPr>
          <a:xfrm>
            <a:off x="136855" y="3898478"/>
            <a:ext cx="5120660" cy="2880960"/>
          </a:xfrm>
          <a:prstGeom prst="rect">
            <a:avLst/>
          </a:prstGeom>
        </p:spPr>
      </p:pic>
      <p:pic>
        <p:nvPicPr>
          <p:cNvPr id="21" name="Picture 20">
            <a:extLst>
              <a:ext uri="{FF2B5EF4-FFF2-40B4-BE49-F238E27FC236}">
                <a16:creationId xmlns:a16="http://schemas.microsoft.com/office/drawing/2014/main" id="{9EFB2A99-8327-D008-E56F-16604C29FDD3}"/>
              </a:ext>
            </a:extLst>
          </p:cNvPr>
          <p:cNvPicPr>
            <a:picLocks noChangeAspect="1"/>
          </p:cNvPicPr>
          <p:nvPr/>
        </p:nvPicPr>
        <p:blipFill>
          <a:blip r:embed="rId6"/>
          <a:stretch>
            <a:fillRect/>
          </a:stretch>
        </p:blipFill>
        <p:spPr>
          <a:xfrm>
            <a:off x="6877435" y="1661043"/>
            <a:ext cx="4289222" cy="3301967"/>
          </a:xfrm>
          <a:prstGeom prst="rect">
            <a:avLst/>
          </a:prstGeom>
        </p:spPr>
      </p:pic>
      <p:sp>
        <p:nvSpPr>
          <p:cNvPr id="22" name="TextBox 21">
            <a:extLst>
              <a:ext uri="{FF2B5EF4-FFF2-40B4-BE49-F238E27FC236}">
                <a16:creationId xmlns:a16="http://schemas.microsoft.com/office/drawing/2014/main" id="{1BFED862-BC6A-6118-AE07-049DECF961E7}"/>
              </a:ext>
            </a:extLst>
          </p:cNvPr>
          <p:cNvSpPr txBox="1"/>
          <p:nvPr/>
        </p:nvSpPr>
        <p:spPr>
          <a:xfrm>
            <a:off x="5988948" y="4953485"/>
            <a:ext cx="6066197" cy="1711366"/>
          </a:xfrm>
          <a:prstGeom prst="rect">
            <a:avLst/>
          </a:prstGeom>
          <a:noFill/>
        </p:spPr>
        <p:txBody>
          <a:bodyPr wrap="square">
            <a:spAutoFit/>
          </a:bodyPr>
          <a:lstStyle/>
          <a:p>
            <a:pPr lvl="0" algn="just">
              <a:lnSpc>
                <a:spcPct val="150000"/>
              </a:lnSpc>
            </a:pPr>
            <a:r>
              <a:rPr lang="en-US"/>
              <a:t>ANOVA test was performed to check significance of variables for Category, Segment, Shipment and Region.</a:t>
            </a:r>
          </a:p>
          <a:p>
            <a:pPr lvl="0" algn="just">
              <a:lnSpc>
                <a:spcPct val="150000"/>
              </a:lnSpc>
            </a:pPr>
            <a:r>
              <a:rPr lang="en-US"/>
              <a:t>At a confidence interval of 95%, </a:t>
            </a:r>
            <a:r>
              <a:rPr lang="en-US" b="1"/>
              <a:t>Category and Region </a:t>
            </a:r>
            <a:r>
              <a:rPr lang="en-US"/>
              <a:t>can be claimed to be a statistically significant variable impacting Profit. </a:t>
            </a:r>
          </a:p>
        </p:txBody>
      </p:sp>
      <p:sp>
        <p:nvSpPr>
          <p:cNvPr id="3" name="Rectangle 2">
            <a:extLst>
              <a:ext uri="{FF2B5EF4-FFF2-40B4-BE49-F238E27FC236}">
                <a16:creationId xmlns:a16="http://schemas.microsoft.com/office/drawing/2014/main" id="{575B8CCE-75DC-18E5-16B2-7D44F2117734}"/>
              </a:ext>
            </a:extLst>
          </p:cNvPr>
          <p:cNvSpPr/>
          <p:nvPr/>
        </p:nvSpPr>
        <p:spPr>
          <a:xfrm>
            <a:off x="6671389" y="4562168"/>
            <a:ext cx="3524661" cy="167148"/>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377598E-8DE4-C9BD-AF23-CD830882EE1D}"/>
              </a:ext>
            </a:extLst>
          </p:cNvPr>
          <p:cNvSpPr/>
          <p:nvPr/>
        </p:nvSpPr>
        <p:spPr>
          <a:xfrm>
            <a:off x="6830009" y="2070137"/>
            <a:ext cx="3524661" cy="167148"/>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8D6D04B-84AE-AC0D-9168-F2FC25D49B3B}"/>
              </a:ext>
            </a:extLst>
          </p:cNvPr>
          <p:cNvSpPr txBox="1">
            <a:spLocks/>
          </p:cNvSpPr>
          <p:nvPr/>
        </p:nvSpPr>
        <p:spPr>
          <a:xfrm>
            <a:off x="520700" y="242596"/>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BUSINESS PROBLEM</a:t>
            </a:r>
          </a:p>
        </p:txBody>
      </p:sp>
    </p:spTree>
    <p:extLst>
      <p:ext uri="{BB962C8B-B14F-4D97-AF65-F5344CB8AC3E}">
        <p14:creationId xmlns:p14="http://schemas.microsoft.com/office/powerpoint/2010/main" val="269403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a:t>Business problem and methodology</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4294967295"/>
          </p:nvPr>
        </p:nvSpPr>
        <p:spPr>
          <a:xfrm>
            <a:off x="11363696" y="6474212"/>
            <a:ext cx="294460" cy="187367"/>
          </a:xfrm>
        </p:spPr>
        <p:txBody>
          <a:bodyPr/>
          <a:lstStyle/>
          <a:p>
            <a:fld id="{9EC71654-96A5-4280-94F3-931C61A9F92C}" type="slidenum">
              <a:rPr lang="en-US" smtClean="0"/>
              <a:pPr/>
              <a:t>17</a:t>
            </a:fld>
            <a:endParaRPr lang="en-US"/>
          </a:p>
        </p:txBody>
      </p:sp>
      <p:graphicFrame>
        <p:nvGraphicFramePr>
          <p:cNvPr id="16" name="Diagram 15">
            <a:extLst>
              <a:ext uri="{FF2B5EF4-FFF2-40B4-BE49-F238E27FC236}">
                <a16:creationId xmlns:a16="http://schemas.microsoft.com/office/drawing/2014/main" id="{E57A0FC8-A357-D591-FAC1-DBEE82A4BDB4}"/>
              </a:ext>
            </a:extLst>
          </p:cNvPr>
          <p:cNvGraphicFramePr/>
          <p:nvPr>
            <p:extLst>
              <p:ext uri="{D42A27DB-BD31-4B8C-83A1-F6EECF244321}">
                <p14:modId xmlns:p14="http://schemas.microsoft.com/office/powerpoint/2010/main" val="194986396"/>
              </p:ext>
            </p:extLst>
          </p:nvPr>
        </p:nvGraphicFramePr>
        <p:xfrm>
          <a:off x="321351" y="2731478"/>
          <a:ext cx="11549298" cy="3404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4">
            <a:extLst>
              <a:ext uri="{FF2B5EF4-FFF2-40B4-BE49-F238E27FC236}">
                <a16:creationId xmlns:a16="http://schemas.microsoft.com/office/drawing/2014/main" id="{2AF93EB7-1FCF-B225-919F-BD3C289BC50A}"/>
              </a:ext>
            </a:extLst>
          </p:cNvPr>
          <p:cNvSpPr txBox="1">
            <a:spLocks/>
          </p:cNvSpPr>
          <p:nvPr/>
        </p:nvSpPr>
        <p:spPr>
          <a:xfrm>
            <a:off x="515938" y="1441980"/>
            <a:ext cx="10847758" cy="1014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a:t>Objective</a:t>
            </a:r>
            <a:r>
              <a:rPr lang="en-US" sz="1800"/>
              <a:t>: Enable business to increase market share by forecasting sales and profits for the next 6 months across product categories and regions. </a:t>
            </a:r>
          </a:p>
        </p:txBody>
      </p:sp>
      <p:sp>
        <p:nvSpPr>
          <p:cNvPr id="6" name="TextBox 5">
            <a:extLst>
              <a:ext uri="{FF2B5EF4-FFF2-40B4-BE49-F238E27FC236}">
                <a16:creationId xmlns:a16="http://schemas.microsoft.com/office/drawing/2014/main" id="{F43FCB32-DF3D-A5EF-8630-11C524120C3B}"/>
              </a:ext>
            </a:extLst>
          </p:cNvPr>
          <p:cNvSpPr txBox="1"/>
          <p:nvPr/>
        </p:nvSpPr>
        <p:spPr>
          <a:xfrm>
            <a:off x="1856792" y="5581561"/>
            <a:ext cx="8453535" cy="261610"/>
          </a:xfrm>
          <a:prstGeom prst="rect">
            <a:avLst/>
          </a:prstGeom>
          <a:noFill/>
        </p:spPr>
        <p:txBody>
          <a:bodyPr wrap="square" rtlCol="0">
            <a:spAutoFit/>
          </a:bodyPr>
          <a:lstStyle/>
          <a:p>
            <a:pPr algn="ctr"/>
            <a:r>
              <a:rPr lang="en-IN" sz="1100" b="1" spc="3600"/>
              <a:t>METHODOLOGY</a:t>
            </a:r>
          </a:p>
        </p:txBody>
      </p:sp>
    </p:spTree>
    <p:extLst>
      <p:ext uri="{BB962C8B-B14F-4D97-AF65-F5344CB8AC3E}">
        <p14:creationId xmlns:p14="http://schemas.microsoft.com/office/powerpoint/2010/main" val="68279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a:t>Business problem and methodology</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4294967295"/>
          </p:nvPr>
        </p:nvSpPr>
        <p:spPr>
          <a:xfrm>
            <a:off x="11363696" y="6474212"/>
            <a:ext cx="294460" cy="187367"/>
          </a:xfrm>
        </p:spPr>
        <p:txBody>
          <a:bodyPr/>
          <a:lstStyle/>
          <a:p>
            <a:fld id="{9EC71654-96A5-4280-94F3-931C61A9F92C}" type="slidenum">
              <a:rPr lang="en-US" smtClean="0"/>
              <a:pPr/>
              <a:t>18</a:t>
            </a:fld>
            <a:endParaRPr lang="en-US"/>
          </a:p>
        </p:txBody>
      </p:sp>
      <p:graphicFrame>
        <p:nvGraphicFramePr>
          <p:cNvPr id="16" name="Diagram 15">
            <a:extLst>
              <a:ext uri="{FF2B5EF4-FFF2-40B4-BE49-F238E27FC236}">
                <a16:creationId xmlns:a16="http://schemas.microsoft.com/office/drawing/2014/main" id="{E57A0FC8-A357-D591-FAC1-DBEE82A4BDB4}"/>
              </a:ext>
            </a:extLst>
          </p:cNvPr>
          <p:cNvGraphicFramePr/>
          <p:nvPr>
            <p:extLst>
              <p:ext uri="{D42A27DB-BD31-4B8C-83A1-F6EECF244321}">
                <p14:modId xmlns:p14="http://schemas.microsoft.com/office/powerpoint/2010/main" val="3486578540"/>
              </p:ext>
            </p:extLst>
          </p:nvPr>
        </p:nvGraphicFramePr>
        <p:xfrm>
          <a:off x="108858" y="2697493"/>
          <a:ext cx="12083142" cy="3804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4">
            <a:extLst>
              <a:ext uri="{FF2B5EF4-FFF2-40B4-BE49-F238E27FC236}">
                <a16:creationId xmlns:a16="http://schemas.microsoft.com/office/drawing/2014/main" id="{2AF93EB7-1FCF-B225-919F-BD3C289BC50A}"/>
              </a:ext>
            </a:extLst>
          </p:cNvPr>
          <p:cNvSpPr txBox="1">
            <a:spLocks/>
          </p:cNvSpPr>
          <p:nvPr/>
        </p:nvSpPr>
        <p:spPr>
          <a:xfrm>
            <a:off x="515938" y="1441980"/>
            <a:ext cx="10847758" cy="1014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1800" b="1"/>
              <a:t>OBJECTIVE</a:t>
            </a:r>
            <a:r>
              <a:rPr lang="en-US" sz="1800"/>
              <a:t>: Enable business to increase market share by forecasting sales and profits for the next 6 months across product categories and regions. </a:t>
            </a:r>
          </a:p>
        </p:txBody>
      </p:sp>
      <p:pic>
        <p:nvPicPr>
          <p:cNvPr id="5" name="Picture Placeholder 28" descr="Bullseye with solid fill">
            <a:extLst>
              <a:ext uri="{FF2B5EF4-FFF2-40B4-BE49-F238E27FC236}">
                <a16:creationId xmlns:a16="http://schemas.microsoft.com/office/drawing/2014/main" id="{69EECFCE-191D-216B-028E-E710BA6C094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203942" y="1850968"/>
            <a:ext cx="605487" cy="605487"/>
          </a:xfrm>
          <a:prstGeom prst="rect">
            <a:avLst/>
          </a:prstGeom>
        </p:spPr>
      </p:pic>
    </p:spTree>
    <p:extLst>
      <p:ext uri="{BB962C8B-B14F-4D97-AF65-F5344CB8AC3E}">
        <p14:creationId xmlns:p14="http://schemas.microsoft.com/office/powerpoint/2010/main" val="460269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604FCB7-5793-2529-1AE2-EAD3D417E54C}"/>
              </a:ext>
            </a:extLst>
          </p:cNvPr>
          <p:cNvPicPr>
            <a:picLocks noChangeAspect="1"/>
          </p:cNvPicPr>
          <p:nvPr/>
        </p:nvPicPr>
        <p:blipFill>
          <a:blip r:embed="rId3"/>
          <a:stretch>
            <a:fillRect/>
          </a:stretch>
        </p:blipFill>
        <p:spPr>
          <a:xfrm>
            <a:off x="6609819" y="3846932"/>
            <a:ext cx="4993145" cy="2884296"/>
          </a:xfrm>
          <a:prstGeom prst="rect">
            <a:avLst/>
          </a:prstGeom>
          <a:ln>
            <a:solidFill>
              <a:schemeClr val="tx1"/>
            </a:solidFill>
          </a:ln>
        </p:spPr>
      </p:pic>
      <p:pic>
        <p:nvPicPr>
          <p:cNvPr id="20" name="Picture 19">
            <a:extLst>
              <a:ext uri="{FF2B5EF4-FFF2-40B4-BE49-F238E27FC236}">
                <a16:creationId xmlns:a16="http://schemas.microsoft.com/office/drawing/2014/main" id="{70E6E28C-939D-33A2-21E3-2844822BA872}"/>
              </a:ext>
            </a:extLst>
          </p:cNvPr>
          <p:cNvPicPr>
            <a:picLocks noChangeAspect="1"/>
          </p:cNvPicPr>
          <p:nvPr/>
        </p:nvPicPr>
        <p:blipFill>
          <a:blip r:embed="rId4"/>
          <a:stretch>
            <a:fillRect/>
          </a:stretch>
        </p:blipFill>
        <p:spPr>
          <a:xfrm>
            <a:off x="447316" y="3831676"/>
            <a:ext cx="5030447" cy="2899552"/>
          </a:xfrm>
          <a:prstGeom prst="rect">
            <a:avLst/>
          </a:prstGeom>
          <a:ln>
            <a:solidFill>
              <a:schemeClr val="tx1"/>
            </a:solidFill>
          </a:ln>
        </p:spPr>
      </p:pic>
      <p:pic>
        <p:nvPicPr>
          <p:cNvPr id="22" name="Picture 21">
            <a:extLst>
              <a:ext uri="{FF2B5EF4-FFF2-40B4-BE49-F238E27FC236}">
                <a16:creationId xmlns:a16="http://schemas.microsoft.com/office/drawing/2014/main" id="{6D0F2A6E-D218-2612-F2DA-48EFB9DD16E2}"/>
              </a:ext>
            </a:extLst>
          </p:cNvPr>
          <p:cNvPicPr>
            <a:picLocks noChangeAspect="1"/>
          </p:cNvPicPr>
          <p:nvPr/>
        </p:nvPicPr>
        <p:blipFill>
          <a:blip r:embed="rId5"/>
          <a:stretch>
            <a:fillRect/>
          </a:stretch>
        </p:blipFill>
        <p:spPr>
          <a:xfrm>
            <a:off x="451058" y="912019"/>
            <a:ext cx="5030448" cy="2860935"/>
          </a:xfrm>
          <a:prstGeom prst="rect">
            <a:avLst/>
          </a:prstGeom>
          <a:ln>
            <a:solidFill>
              <a:schemeClr val="tx1"/>
            </a:solidFill>
          </a:ln>
        </p:spPr>
      </p:pic>
      <p:pic>
        <p:nvPicPr>
          <p:cNvPr id="24" name="Picture 23">
            <a:extLst>
              <a:ext uri="{FF2B5EF4-FFF2-40B4-BE49-F238E27FC236}">
                <a16:creationId xmlns:a16="http://schemas.microsoft.com/office/drawing/2014/main" id="{E03DD170-0C51-4CB4-AA92-8CB3265B1ED5}"/>
              </a:ext>
            </a:extLst>
          </p:cNvPr>
          <p:cNvPicPr>
            <a:picLocks noChangeAspect="1"/>
          </p:cNvPicPr>
          <p:nvPr/>
        </p:nvPicPr>
        <p:blipFill>
          <a:blip r:embed="rId6"/>
          <a:stretch>
            <a:fillRect/>
          </a:stretch>
        </p:blipFill>
        <p:spPr>
          <a:xfrm>
            <a:off x="6609820" y="912018"/>
            <a:ext cx="4993145" cy="2860935"/>
          </a:xfrm>
          <a:prstGeom prst="rect">
            <a:avLst/>
          </a:prstGeom>
          <a:ln>
            <a:solidFill>
              <a:schemeClr val="tx1"/>
            </a:solidFill>
          </a:ln>
        </p:spPr>
      </p:pic>
      <p:sp>
        <p:nvSpPr>
          <p:cNvPr id="15" name="TextBox 14">
            <a:extLst>
              <a:ext uri="{FF2B5EF4-FFF2-40B4-BE49-F238E27FC236}">
                <a16:creationId xmlns:a16="http://schemas.microsoft.com/office/drawing/2014/main" id="{00D15DA0-8232-9CAF-CCB0-5728B2C07A87}"/>
              </a:ext>
            </a:extLst>
          </p:cNvPr>
          <p:cNvSpPr txBox="1"/>
          <p:nvPr/>
        </p:nvSpPr>
        <p:spPr>
          <a:xfrm>
            <a:off x="413757" y="3830989"/>
            <a:ext cx="4993145" cy="369332"/>
          </a:xfrm>
          <a:prstGeom prst="rect">
            <a:avLst/>
          </a:prstGeom>
          <a:noFill/>
        </p:spPr>
        <p:txBody>
          <a:bodyPr wrap="square" rtlCol="0">
            <a:spAutoFit/>
          </a:bodyPr>
          <a:lstStyle/>
          <a:p>
            <a:pPr algn="ctr"/>
            <a:r>
              <a:rPr lang="en-IN" b="1"/>
              <a:t>South Region</a:t>
            </a:r>
          </a:p>
        </p:txBody>
      </p:sp>
      <p:sp>
        <p:nvSpPr>
          <p:cNvPr id="13" name="TextBox 12">
            <a:extLst>
              <a:ext uri="{FF2B5EF4-FFF2-40B4-BE49-F238E27FC236}">
                <a16:creationId xmlns:a16="http://schemas.microsoft.com/office/drawing/2014/main" id="{83A5E713-3477-C55E-A3AD-0732BBE83ED8}"/>
              </a:ext>
            </a:extLst>
          </p:cNvPr>
          <p:cNvSpPr txBox="1"/>
          <p:nvPr/>
        </p:nvSpPr>
        <p:spPr>
          <a:xfrm>
            <a:off x="413757" y="900705"/>
            <a:ext cx="4993145" cy="369332"/>
          </a:xfrm>
          <a:prstGeom prst="rect">
            <a:avLst/>
          </a:prstGeom>
          <a:noFill/>
        </p:spPr>
        <p:txBody>
          <a:bodyPr wrap="square" rtlCol="0">
            <a:spAutoFit/>
          </a:bodyPr>
          <a:lstStyle/>
          <a:p>
            <a:pPr algn="ctr"/>
            <a:r>
              <a:rPr lang="en-IN" b="1"/>
              <a:t>Central Region</a:t>
            </a:r>
          </a:p>
        </p:txBody>
      </p:sp>
      <p:sp>
        <p:nvSpPr>
          <p:cNvPr id="14" name="TextBox 13">
            <a:extLst>
              <a:ext uri="{FF2B5EF4-FFF2-40B4-BE49-F238E27FC236}">
                <a16:creationId xmlns:a16="http://schemas.microsoft.com/office/drawing/2014/main" id="{82515F53-290F-9729-167E-3663040B3AB9}"/>
              </a:ext>
            </a:extLst>
          </p:cNvPr>
          <p:cNvSpPr txBox="1"/>
          <p:nvPr/>
        </p:nvSpPr>
        <p:spPr>
          <a:xfrm>
            <a:off x="6643378" y="914542"/>
            <a:ext cx="4993145" cy="369332"/>
          </a:xfrm>
          <a:prstGeom prst="rect">
            <a:avLst/>
          </a:prstGeom>
          <a:noFill/>
        </p:spPr>
        <p:txBody>
          <a:bodyPr wrap="square" rtlCol="0">
            <a:spAutoFit/>
          </a:bodyPr>
          <a:lstStyle/>
          <a:p>
            <a:pPr algn="ctr"/>
            <a:r>
              <a:rPr lang="en-IN" b="1"/>
              <a:t>East Region</a:t>
            </a:r>
          </a:p>
        </p:txBody>
      </p:sp>
      <p:sp>
        <p:nvSpPr>
          <p:cNvPr id="16" name="TextBox 15">
            <a:extLst>
              <a:ext uri="{FF2B5EF4-FFF2-40B4-BE49-F238E27FC236}">
                <a16:creationId xmlns:a16="http://schemas.microsoft.com/office/drawing/2014/main" id="{1A838B22-F88C-B2DF-CC13-C9A58AD14EE2}"/>
              </a:ext>
            </a:extLst>
          </p:cNvPr>
          <p:cNvSpPr txBox="1"/>
          <p:nvPr/>
        </p:nvSpPr>
        <p:spPr>
          <a:xfrm>
            <a:off x="6751539" y="3801384"/>
            <a:ext cx="4993145" cy="369332"/>
          </a:xfrm>
          <a:prstGeom prst="rect">
            <a:avLst/>
          </a:prstGeom>
          <a:noFill/>
        </p:spPr>
        <p:txBody>
          <a:bodyPr wrap="square" rtlCol="0">
            <a:spAutoFit/>
          </a:bodyPr>
          <a:lstStyle/>
          <a:p>
            <a:pPr algn="ctr"/>
            <a:r>
              <a:rPr lang="en-IN" b="1"/>
              <a:t>West Region</a:t>
            </a:r>
          </a:p>
        </p:txBody>
      </p:sp>
      <p:sp>
        <p:nvSpPr>
          <p:cNvPr id="3" name="Title 1">
            <a:extLst>
              <a:ext uri="{FF2B5EF4-FFF2-40B4-BE49-F238E27FC236}">
                <a16:creationId xmlns:a16="http://schemas.microsoft.com/office/drawing/2014/main" id="{93D6F65A-1369-1970-C93D-BAEFE993B657}"/>
              </a:ext>
            </a:extLst>
          </p:cNvPr>
          <p:cNvSpPr txBox="1">
            <a:spLocks/>
          </p:cNvSpPr>
          <p:nvPr/>
        </p:nvSpPr>
        <p:spPr>
          <a:xfrm>
            <a:off x="520700" y="-662473"/>
            <a:ext cx="11150600" cy="154606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TRENDS OVER TIME</a:t>
            </a:r>
          </a:p>
        </p:txBody>
      </p:sp>
    </p:spTree>
    <p:extLst>
      <p:ext uri="{BB962C8B-B14F-4D97-AF65-F5344CB8AC3E}">
        <p14:creationId xmlns:p14="http://schemas.microsoft.com/office/powerpoint/2010/main" val="258089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a:t>MEET  THE  team – DATA EMPORIUM CONSULTANCY</a:t>
            </a:r>
          </a:p>
        </p:txBody>
      </p:sp>
      <p:pic>
        <p:nvPicPr>
          <p:cNvPr id="19" name="Picture Placeholder 18" descr="woman posing for portrait while texting">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3">
            <a:extLst>
              <a:ext uri="{28A0092B-C50C-407E-A947-70E740481C1C}">
                <a14:useLocalDpi xmlns:a14="http://schemas.microsoft.com/office/drawing/2010/main"/>
              </a:ext>
            </a:extLst>
          </a:blip>
          <a:srcRect/>
          <a:stretch>
            <a:fillRect/>
          </a:stretch>
        </p:blipFill>
        <p:spPr>
          <a:xfrm>
            <a:off x="5329889" y="1870684"/>
            <a:ext cx="1430337" cy="1430337"/>
          </a:xfrm>
        </p:spPr>
      </p:pic>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a:t>
            </a:fld>
            <a:endParaRPr lang="en-US"/>
          </a:p>
        </p:txBody>
      </p:sp>
      <p:pic>
        <p:nvPicPr>
          <p:cNvPr id="26" name="Picture Placeholder 18" descr="User outline">
            <a:extLst>
              <a:ext uri="{FF2B5EF4-FFF2-40B4-BE49-F238E27FC236}">
                <a16:creationId xmlns:a16="http://schemas.microsoft.com/office/drawing/2014/main" id="{6929B547-F2DD-BFE7-AFE3-817EFBCC23B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504024" y="1870684"/>
            <a:ext cx="1430337" cy="1430337"/>
          </a:xfrm>
          <a:prstGeom prst="ellipse">
            <a:avLst/>
          </a:prstGeom>
          <a:solidFill>
            <a:schemeClr val="bg2"/>
          </a:solidFill>
        </p:spPr>
      </p:pic>
      <p:pic>
        <p:nvPicPr>
          <p:cNvPr id="27" name="Picture Placeholder 18">
            <a:extLst>
              <a:ext uri="{FF2B5EF4-FFF2-40B4-BE49-F238E27FC236}">
                <a16:creationId xmlns:a16="http://schemas.microsoft.com/office/drawing/2014/main" id="{047A3E1F-E419-DA36-B22F-AB623A1E42EF}"/>
              </a:ext>
            </a:extLst>
          </p:cNvPr>
          <p:cNvPicPr>
            <a:picLocks noChangeAspect="1"/>
          </p:cNvPicPr>
          <p:nvPr/>
        </p:nvPicPr>
        <p:blipFill>
          <a:blip r:embed="rId6"/>
          <a:srcRect t="10000" b="10000"/>
          <a:stretch>
            <a:fillRect/>
          </a:stretch>
        </p:blipFill>
        <p:spPr>
          <a:xfrm>
            <a:off x="1818806" y="1870684"/>
            <a:ext cx="1430337" cy="1430337"/>
          </a:xfrm>
          <a:prstGeom prst="ellipse">
            <a:avLst/>
          </a:prstGeom>
          <a:solidFill>
            <a:schemeClr val="bg2"/>
          </a:solidFill>
        </p:spPr>
      </p:pic>
      <p:pic>
        <p:nvPicPr>
          <p:cNvPr id="32" name="Picture Placeholder 18">
            <a:extLst>
              <a:ext uri="{FF2B5EF4-FFF2-40B4-BE49-F238E27FC236}">
                <a16:creationId xmlns:a16="http://schemas.microsoft.com/office/drawing/2014/main" id="{7A315F16-08E8-9AEC-53E9-CE043D427277}"/>
              </a:ext>
            </a:extLst>
          </p:cNvPr>
          <p:cNvPicPr>
            <a:picLocks noChangeAspect="1"/>
          </p:cNvPicPr>
          <p:nvPr/>
        </p:nvPicPr>
        <p:blipFill>
          <a:blip r:embed="rId7"/>
          <a:srcRect l="4090" r="4090"/>
          <a:stretch>
            <a:fillRect/>
          </a:stretch>
        </p:blipFill>
        <p:spPr>
          <a:xfrm>
            <a:off x="8504024" y="4396829"/>
            <a:ext cx="1430337" cy="1430337"/>
          </a:xfrm>
          <a:prstGeom prst="ellipse">
            <a:avLst/>
          </a:prstGeom>
          <a:solidFill>
            <a:schemeClr val="bg2"/>
          </a:solidFill>
        </p:spPr>
      </p:pic>
      <p:sp>
        <p:nvSpPr>
          <p:cNvPr id="34" name="TextBox 33">
            <a:extLst>
              <a:ext uri="{FF2B5EF4-FFF2-40B4-BE49-F238E27FC236}">
                <a16:creationId xmlns:a16="http://schemas.microsoft.com/office/drawing/2014/main" id="{4D18CCA8-28FE-484F-6DB1-74BBCBA866FF}"/>
              </a:ext>
            </a:extLst>
          </p:cNvPr>
          <p:cNvSpPr txBox="1"/>
          <p:nvPr/>
        </p:nvSpPr>
        <p:spPr>
          <a:xfrm>
            <a:off x="5199315" y="3458157"/>
            <a:ext cx="1949629" cy="464871"/>
          </a:xfrm>
          <a:prstGeom prst="rect">
            <a:avLst/>
          </a:prstGeom>
          <a:noFill/>
        </p:spPr>
        <p:txBody>
          <a:bodyPr wrap="square">
            <a:spAutoFit/>
          </a:bodyPr>
          <a:lstStyle/>
          <a:p>
            <a:pPr marR="0" lvl="0">
              <a:lnSpc>
                <a:spcPct val="150000"/>
              </a:lnSpc>
              <a:spcBef>
                <a:spcPts val="0"/>
              </a:spcBef>
              <a:spcAft>
                <a:spcPts val="0"/>
              </a:spcAft>
              <a:buSzPts val="1450"/>
            </a:pPr>
            <a:r>
              <a:rPr lang="en-US" sz="1800">
                <a:solidFill>
                  <a:srgbClr val="2C567A"/>
                </a:solidFill>
                <a:effectLst/>
                <a:latin typeface="Calibri" panose="020F0502020204030204" pitchFamily="34" charset="0"/>
                <a:ea typeface="PMingLiU" panose="02020500000000000000" pitchFamily="18" charset="-120"/>
                <a:cs typeface="Arial" panose="020B0604020202020204" pitchFamily="34" charset="0"/>
              </a:rPr>
              <a:t>Deepa Narayanan</a:t>
            </a:r>
          </a:p>
        </p:txBody>
      </p:sp>
      <p:sp>
        <p:nvSpPr>
          <p:cNvPr id="35" name="TextBox 34">
            <a:extLst>
              <a:ext uri="{FF2B5EF4-FFF2-40B4-BE49-F238E27FC236}">
                <a16:creationId xmlns:a16="http://schemas.microsoft.com/office/drawing/2014/main" id="{DE673995-C8EF-C30E-A82B-0DC8192C9778}"/>
              </a:ext>
            </a:extLst>
          </p:cNvPr>
          <p:cNvSpPr txBox="1"/>
          <p:nvPr/>
        </p:nvSpPr>
        <p:spPr>
          <a:xfrm>
            <a:off x="8244377" y="3458157"/>
            <a:ext cx="1949629" cy="464871"/>
          </a:xfrm>
          <a:prstGeom prst="rect">
            <a:avLst/>
          </a:prstGeom>
          <a:noFill/>
        </p:spPr>
        <p:txBody>
          <a:bodyPr wrap="square">
            <a:spAutoFit/>
          </a:bodyPr>
          <a:lstStyle/>
          <a:p>
            <a:pPr marR="0" lvl="0" algn="ctr">
              <a:lnSpc>
                <a:spcPct val="150000"/>
              </a:lnSpc>
              <a:spcBef>
                <a:spcPts val="0"/>
              </a:spcBef>
              <a:spcAft>
                <a:spcPts val="0"/>
              </a:spcAft>
              <a:buSzPts val="1450"/>
            </a:pPr>
            <a:r>
              <a:rPr lang="en-US">
                <a:solidFill>
                  <a:srgbClr val="2C567A"/>
                </a:solidFill>
                <a:latin typeface="Calibri" panose="020F0502020204030204" pitchFamily="34" charset="0"/>
                <a:ea typeface="PMingLiU" panose="02020500000000000000" pitchFamily="18" charset="-120"/>
                <a:cs typeface="Arial" panose="020B0604020202020204" pitchFamily="34" charset="0"/>
              </a:rPr>
              <a:t>Dustin Allred</a:t>
            </a:r>
          </a:p>
        </p:txBody>
      </p:sp>
      <p:sp>
        <p:nvSpPr>
          <p:cNvPr id="37" name="TextBox 36">
            <a:extLst>
              <a:ext uri="{FF2B5EF4-FFF2-40B4-BE49-F238E27FC236}">
                <a16:creationId xmlns:a16="http://schemas.microsoft.com/office/drawing/2014/main" id="{7FE86674-1F84-7DE8-BBB5-924EEFAB331E}"/>
              </a:ext>
            </a:extLst>
          </p:cNvPr>
          <p:cNvSpPr txBox="1"/>
          <p:nvPr/>
        </p:nvSpPr>
        <p:spPr>
          <a:xfrm>
            <a:off x="1689783" y="3469702"/>
            <a:ext cx="1688382" cy="464871"/>
          </a:xfrm>
          <a:prstGeom prst="rect">
            <a:avLst/>
          </a:prstGeom>
          <a:noFill/>
        </p:spPr>
        <p:txBody>
          <a:bodyPr wrap="square">
            <a:spAutoFit/>
          </a:bodyPr>
          <a:lstStyle/>
          <a:p>
            <a:pPr marR="0" lvl="0" algn="ctr">
              <a:lnSpc>
                <a:spcPct val="150000"/>
              </a:lnSpc>
              <a:spcBef>
                <a:spcPts val="0"/>
              </a:spcBef>
              <a:spcAft>
                <a:spcPts val="0"/>
              </a:spcAft>
              <a:buSzPts val="1450"/>
            </a:pPr>
            <a:r>
              <a:rPr lang="en-US">
                <a:solidFill>
                  <a:srgbClr val="2C567A"/>
                </a:solidFill>
                <a:latin typeface="Calibri" panose="020F0502020204030204" pitchFamily="34" charset="0"/>
                <a:ea typeface="PMingLiU" panose="02020500000000000000" pitchFamily="18" charset="-120"/>
                <a:cs typeface="Arial" panose="020B0604020202020204" pitchFamily="34" charset="0"/>
              </a:rPr>
              <a:t>Anusha Reddy</a:t>
            </a:r>
          </a:p>
        </p:txBody>
      </p:sp>
      <p:sp>
        <p:nvSpPr>
          <p:cNvPr id="38" name="TextBox 37">
            <a:extLst>
              <a:ext uri="{FF2B5EF4-FFF2-40B4-BE49-F238E27FC236}">
                <a16:creationId xmlns:a16="http://schemas.microsoft.com/office/drawing/2014/main" id="{87C3AE8B-5F78-1CFF-5D69-851FDAB03C15}"/>
              </a:ext>
            </a:extLst>
          </p:cNvPr>
          <p:cNvSpPr txBox="1"/>
          <p:nvPr/>
        </p:nvSpPr>
        <p:spPr>
          <a:xfrm>
            <a:off x="5199315" y="6068531"/>
            <a:ext cx="1949629" cy="464871"/>
          </a:xfrm>
          <a:prstGeom prst="rect">
            <a:avLst/>
          </a:prstGeom>
          <a:noFill/>
        </p:spPr>
        <p:txBody>
          <a:bodyPr wrap="square">
            <a:spAutoFit/>
          </a:bodyPr>
          <a:lstStyle/>
          <a:p>
            <a:pPr>
              <a:lnSpc>
                <a:spcPct val="150000"/>
              </a:lnSpc>
              <a:buSzPts val="1450"/>
            </a:pPr>
            <a:r>
              <a:rPr lang="en-US">
                <a:solidFill>
                  <a:srgbClr val="2C567A"/>
                </a:solidFill>
                <a:latin typeface="Calibri" panose="020F0502020204030204" pitchFamily="34" charset="0"/>
                <a:ea typeface="PMingLiU" panose="02020500000000000000" pitchFamily="18" charset="-120"/>
                <a:cs typeface="Arial" panose="020B0604020202020204" pitchFamily="34" charset="0"/>
              </a:rPr>
              <a:t>Prashanth Suresh</a:t>
            </a:r>
          </a:p>
        </p:txBody>
      </p:sp>
      <p:sp>
        <p:nvSpPr>
          <p:cNvPr id="39" name="TextBox 38">
            <a:extLst>
              <a:ext uri="{FF2B5EF4-FFF2-40B4-BE49-F238E27FC236}">
                <a16:creationId xmlns:a16="http://schemas.microsoft.com/office/drawing/2014/main" id="{8170B282-B81E-6B33-1141-9E9D90F9011B}"/>
              </a:ext>
            </a:extLst>
          </p:cNvPr>
          <p:cNvSpPr txBox="1"/>
          <p:nvPr/>
        </p:nvSpPr>
        <p:spPr>
          <a:xfrm>
            <a:off x="8244377" y="6068531"/>
            <a:ext cx="1949629" cy="464871"/>
          </a:xfrm>
          <a:prstGeom prst="rect">
            <a:avLst/>
          </a:prstGeom>
          <a:noFill/>
        </p:spPr>
        <p:txBody>
          <a:bodyPr wrap="square">
            <a:spAutoFit/>
          </a:bodyPr>
          <a:lstStyle/>
          <a:p>
            <a:pPr marR="0" lvl="0" algn="ctr">
              <a:lnSpc>
                <a:spcPct val="150000"/>
              </a:lnSpc>
              <a:spcBef>
                <a:spcPts val="0"/>
              </a:spcBef>
              <a:spcAft>
                <a:spcPts val="0"/>
              </a:spcAft>
              <a:buSzPts val="1450"/>
            </a:pPr>
            <a:r>
              <a:rPr lang="en-US">
                <a:solidFill>
                  <a:srgbClr val="2C567A"/>
                </a:solidFill>
                <a:latin typeface="Calibri" panose="020F0502020204030204" pitchFamily="34" charset="0"/>
                <a:ea typeface="PMingLiU" panose="02020500000000000000" pitchFamily="18" charset="-120"/>
                <a:cs typeface="Arial" panose="020B0604020202020204" pitchFamily="34" charset="0"/>
              </a:rPr>
              <a:t>Yu Ning, Chen</a:t>
            </a:r>
          </a:p>
        </p:txBody>
      </p:sp>
      <p:sp>
        <p:nvSpPr>
          <p:cNvPr id="40" name="TextBox 39">
            <a:extLst>
              <a:ext uri="{FF2B5EF4-FFF2-40B4-BE49-F238E27FC236}">
                <a16:creationId xmlns:a16="http://schemas.microsoft.com/office/drawing/2014/main" id="{FB376963-6332-071A-3857-339BA16AEE3E}"/>
              </a:ext>
            </a:extLst>
          </p:cNvPr>
          <p:cNvSpPr txBox="1"/>
          <p:nvPr/>
        </p:nvSpPr>
        <p:spPr>
          <a:xfrm>
            <a:off x="1689783" y="6080076"/>
            <a:ext cx="1688382" cy="464871"/>
          </a:xfrm>
          <a:prstGeom prst="rect">
            <a:avLst/>
          </a:prstGeom>
          <a:noFill/>
        </p:spPr>
        <p:txBody>
          <a:bodyPr wrap="square">
            <a:spAutoFit/>
          </a:bodyPr>
          <a:lstStyle/>
          <a:p>
            <a:pPr marR="0" lvl="0" algn="ctr">
              <a:lnSpc>
                <a:spcPct val="150000"/>
              </a:lnSpc>
              <a:spcBef>
                <a:spcPts val="0"/>
              </a:spcBef>
              <a:spcAft>
                <a:spcPts val="0"/>
              </a:spcAft>
              <a:buSzPts val="1450"/>
            </a:pPr>
            <a:r>
              <a:rPr lang="en-US">
                <a:solidFill>
                  <a:srgbClr val="2C567A"/>
                </a:solidFill>
                <a:latin typeface="Calibri" panose="020F0502020204030204" pitchFamily="34" charset="0"/>
                <a:ea typeface="PMingLiU" panose="02020500000000000000" pitchFamily="18" charset="-120"/>
                <a:cs typeface="Arial" panose="020B0604020202020204" pitchFamily="34" charset="0"/>
              </a:rPr>
              <a:t>Jai Trivedi</a:t>
            </a:r>
          </a:p>
        </p:txBody>
      </p:sp>
      <p:pic>
        <p:nvPicPr>
          <p:cNvPr id="42" name="Picture 41">
            <a:extLst>
              <a:ext uri="{FF2B5EF4-FFF2-40B4-BE49-F238E27FC236}">
                <a16:creationId xmlns:a16="http://schemas.microsoft.com/office/drawing/2014/main" id="{A5EE02AB-5866-C36D-06A2-6FC7778F5FB7}"/>
              </a:ext>
            </a:extLst>
          </p:cNvPr>
          <p:cNvPicPr>
            <a:picLocks noChangeAspect="1"/>
          </p:cNvPicPr>
          <p:nvPr/>
        </p:nvPicPr>
        <p:blipFill>
          <a:blip r:embed="rId8"/>
          <a:srcRect l="3635" r="3635"/>
          <a:stretch/>
        </p:blipFill>
        <p:spPr>
          <a:xfrm>
            <a:off x="5286634" y="1880014"/>
            <a:ext cx="1516844" cy="1430337"/>
          </a:xfrm>
          <a:prstGeom prst="ellipse">
            <a:avLst/>
          </a:prstGeom>
        </p:spPr>
      </p:pic>
      <p:pic>
        <p:nvPicPr>
          <p:cNvPr id="12" name="Picture Placeholder 10" descr="A person in a suit and tie&#10;&#10;Description automatically generated with medium confidence">
            <a:extLst>
              <a:ext uri="{FF2B5EF4-FFF2-40B4-BE49-F238E27FC236}">
                <a16:creationId xmlns:a16="http://schemas.microsoft.com/office/drawing/2014/main" id="{F2D7E9D8-BA94-60AF-AA81-4145C7A0D85A}"/>
              </a:ext>
            </a:extLst>
          </p:cNvPr>
          <p:cNvPicPr>
            <a:picLocks noChangeAspect="1"/>
          </p:cNvPicPr>
          <p:nvPr/>
        </p:nvPicPr>
        <p:blipFill>
          <a:blip r:embed="rId9"/>
          <a:srcRect t="10098" b="10098"/>
          <a:stretch>
            <a:fillRect/>
          </a:stretch>
        </p:blipFill>
        <p:spPr>
          <a:xfrm>
            <a:off x="1776765" y="4396828"/>
            <a:ext cx="1430337" cy="1430337"/>
          </a:xfrm>
          <a:prstGeom prst="ellipse">
            <a:avLst/>
          </a:prstGeom>
          <a:solidFill>
            <a:schemeClr val="bg2"/>
          </a:solidFill>
        </p:spPr>
      </p:pic>
      <p:pic>
        <p:nvPicPr>
          <p:cNvPr id="5" name="Picture Placeholder 4" descr="A person in a suit&#10;&#10;Description automatically generated with medium confidence">
            <a:extLst>
              <a:ext uri="{FF2B5EF4-FFF2-40B4-BE49-F238E27FC236}">
                <a16:creationId xmlns:a16="http://schemas.microsoft.com/office/drawing/2014/main" id="{9B903CA2-184F-5CAC-E329-F9D9193C4628}"/>
              </a:ext>
            </a:extLst>
          </p:cNvPr>
          <p:cNvPicPr>
            <a:picLocks noGrp="1" noChangeAspect="1"/>
          </p:cNvPicPr>
          <p:nvPr>
            <p:ph type="pic" sz="quarter" idx="15"/>
          </p:nvPr>
        </p:nvPicPr>
        <p:blipFill>
          <a:blip r:embed="rId10"/>
          <a:srcRect t="10000" b="10000"/>
          <a:stretch>
            <a:fillRect/>
          </a:stretch>
        </p:blipFill>
        <p:spPr>
          <a:xfrm>
            <a:off x="5329889" y="4396828"/>
            <a:ext cx="1430337" cy="1430337"/>
          </a:xfrm>
        </p:spPr>
      </p:pic>
    </p:spTree>
    <p:extLst>
      <p:ext uri="{BB962C8B-B14F-4D97-AF65-F5344CB8AC3E}">
        <p14:creationId xmlns:p14="http://schemas.microsoft.com/office/powerpoint/2010/main" val="435634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C013DE-8778-559E-1F05-D232D239BDEF}"/>
              </a:ext>
            </a:extLst>
          </p:cNvPr>
          <p:cNvSpPr txBox="1">
            <a:spLocks/>
          </p:cNvSpPr>
          <p:nvPr/>
        </p:nvSpPr>
        <p:spPr>
          <a:xfrm>
            <a:off x="520700" y="631555"/>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Furniture Sales &amp; Profit Forecast : </a:t>
            </a:r>
          </a:p>
          <a:p>
            <a:r>
              <a:rPr lang="en-US"/>
              <a:t>WESTERN Region</a:t>
            </a:r>
          </a:p>
        </p:txBody>
      </p:sp>
      <p:sp>
        <p:nvSpPr>
          <p:cNvPr id="4" name="TextBox 3">
            <a:extLst>
              <a:ext uri="{FF2B5EF4-FFF2-40B4-BE49-F238E27FC236}">
                <a16:creationId xmlns:a16="http://schemas.microsoft.com/office/drawing/2014/main" id="{729C52E3-CEA3-620B-7045-2C4126BF094D}"/>
              </a:ext>
            </a:extLst>
          </p:cNvPr>
          <p:cNvSpPr txBox="1"/>
          <p:nvPr/>
        </p:nvSpPr>
        <p:spPr>
          <a:xfrm>
            <a:off x="7878429" y="631555"/>
            <a:ext cx="4993145" cy="369332"/>
          </a:xfrm>
          <a:prstGeom prst="rect">
            <a:avLst/>
          </a:prstGeom>
          <a:noFill/>
        </p:spPr>
        <p:txBody>
          <a:bodyPr wrap="square" rtlCol="0">
            <a:spAutoFit/>
          </a:bodyPr>
          <a:lstStyle/>
          <a:p>
            <a:pPr algn="ctr"/>
            <a:r>
              <a:rPr lang="en-IN" b="1"/>
              <a:t>Central</a:t>
            </a:r>
          </a:p>
        </p:txBody>
      </p:sp>
      <p:sp>
        <p:nvSpPr>
          <p:cNvPr id="2" name="TextBox 1">
            <a:extLst>
              <a:ext uri="{FF2B5EF4-FFF2-40B4-BE49-F238E27FC236}">
                <a16:creationId xmlns:a16="http://schemas.microsoft.com/office/drawing/2014/main" id="{06DBD917-B35D-DCF8-CA7B-1B256CF217CD}"/>
              </a:ext>
            </a:extLst>
          </p:cNvPr>
          <p:cNvSpPr txBox="1"/>
          <p:nvPr/>
        </p:nvSpPr>
        <p:spPr>
          <a:xfrm>
            <a:off x="7878429" y="2704195"/>
            <a:ext cx="4993145" cy="369332"/>
          </a:xfrm>
          <a:prstGeom prst="rect">
            <a:avLst/>
          </a:prstGeom>
          <a:noFill/>
        </p:spPr>
        <p:txBody>
          <a:bodyPr wrap="square" rtlCol="0">
            <a:spAutoFit/>
          </a:bodyPr>
          <a:lstStyle/>
          <a:p>
            <a:pPr algn="ctr"/>
            <a:r>
              <a:rPr lang="en-IN" b="1"/>
              <a:t>South</a:t>
            </a:r>
          </a:p>
        </p:txBody>
      </p:sp>
      <p:sp>
        <p:nvSpPr>
          <p:cNvPr id="9" name="TextBox 8">
            <a:extLst>
              <a:ext uri="{FF2B5EF4-FFF2-40B4-BE49-F238E27FC236}">
                <a16:creationId xmlns:a16="http://schemas.microsoft.com/office/drawing/2014/main" id="{AF27799A-E83B-85AC-1E09-C557549C0D53}"/>
              </a:ext>
            </a:extLst>
          </p:cNvPr>
          <p:cNvSpPr txBox="1"/>
          <p:nvPr/>
        </p:nvSpPr>
        <p:spPr>
          <a:xfrm>
            <a:off x="7878429" y="4624435"/>
            <a:ext cx="4993145" cy="369332"/>
          </a:xfrm>
          <a:prstGeom prst="rect">
            <a:avLst/>
          </a:prstGeom>
          <a:noFill/>
        </p:spPr>
        <p:txBody>
          <a:bodyPr wrap="square" rtlCol="0">
            <a:spAutoFit/>
          </a:bodyPr>
          <a:lstStyle/>
          <a:p>
            <a:pPr algn="ctr"/>
            <a:r>
              <a:rPr lang="en-IN" b="1"/>
              <a:t>East</a:t>
            </a:r>
          </a:p>
        </p:txBody>
      </p:sp>
      <p:pic>
        <p:nvPicPr>
          <p:cNvPr id="11" name="Picture 4" descr="Chart, histogram&#10;&#10;Description automatically generated">
            <a:extLst>
              <a:ext uri="{FF2B5EF4-FFF2-40B4-BE49-F238E27FC236}">
                <a16:creationId xmlns:a16="http://schemas.microsoft.com/office/drawing/2014/main" id="{1FBE54CF-60A1-AF7A-8F5B-E414CD5B75B2}"/>
              </a:ext>
            </a:extLst>
          </p:cNvPr>
          <p:cNvPicPr>
            <a:picLocks noChangeAspect="1"/>
          </p:cNvPicPr>
          <p:nvPr/>
        </p:nvPicPr>
        <p:blipFill rotWithShape="1">
          <a:blip r:embed="rId3"/>
          <a:srcRect t="12981" r="278" b="-321"/>
          <a:stretch/>
        </p:blipFill>
        <p:spPr>
          <a:xfrm>
            <a:off x="9449600" y="1065245"/>
            <a:ext cx="1872987" cy="1422192"/>
          </a:xfrm>
          <a:prstGeom prst="rect">
            <a:avLst/>
          </a:prstGeom>
        </p:spPr>
      </p:pic>
      <p:pic>
        <p:nvPicPr>
          <p:cNvPr id="12" name="Picture 11" descr="Chart, histogram&#10;&#10;Description automatically generated">
            <a:extLst>
              <a:ext uri="{FF2B5EF4-FFF2-40B4-BE49-F238E27FC236}">
                <a16:creationId xmlns:a16="http://schemas.microsoft.com/office/drawing/2014/main" id="{22F97099-6D9A-E9DB-8D0F-0805508D8B4C}"/>
              </a:ext>
            </a:extLst>
          </p:cNvPr>
          <p:cNvPicPr>
            <a:picLocks noChangeAspect="1"/>
          </p:cNvPicPr>
          <p:nvPr/>
        </p:nvPicPr>
        <p:blipFill rotWithShape="1">
          <a:blip r:embed="rId4"/>
          <a:srcRect t="13139" b="-243"/>
          <a:stretch/>
        </p:blipFill>
        <p:spPr>
          <a:xfrm>
            <a:off x="9418657" y="3102652"/>
            <a:ext cx="1872252" cy="1407244"/>
          </a:xfrm>
          <a:prstGeom prst="rect">
            <a:avLst/>
          </a:prstGeom>
        </p:spPr>
      </p:pic>
      <p:pic>
        <p:nvPicPr>
          <p:cNvPr id="13" name="Picture 16" descr="Chart, histogram&#10;&#10;Description automatically generated">
            <a:extLst>
              <a:ext uri="{FF2B5EF4-FFF2-40B4-BE49-F238E27FC236}">
                <a16:creationId xmlns:a16="http://schemas.microsoft.com/office/drawing/2014/main" id="{5EF27456-9D77-F2A0-F1E1-90CF4ECDA82D}"/>
              </a:ext>
            </a:extLst>
          </p:cNvPr>
          <p:cNvPicPr>
            <a:picLocks noChangeAspect="1"/>
          </p:cNvPicPr>
          <p:nvPr/>
        </p:nvPicPr>
        <p:blipFill rotWithShape="1">
          <a:blip r:embed="rId5"/>
          <a:srcRect t="12165" b="-243"/>
          <a:stretch/>
        </p:blipFill>
        <p:spPr>
          <a:xfrm>
            <a:off x="9418657" y="5095181"/>
            <a:ext cx="1912688" cy="1465227"/>
          </a:xfrm>
          <a:prstGeom prst="rect">
            <a:avLst/>
          </a:prstGeom>
        </p:spPr>
      </p:pic>
      <p:pic>
        <p:nvPicPr>
          <p:cNvPr id="15" name="Picture 14">
            <a:extLst>
              <a:ext uri="{FF2B5EF4-FFF2-40B4-BE49-F238E27FC236}">
                <a16:creationId xmlns:a16="http://schemas.microsoft.com/office/drawing/2014/main" id="{71F60BA1-D3C4-E400-6A12-6C1AFD4AF2F9}"/>
              </a:ext>
            </a:extLst>
          </p:cNvPr>
          <p:cNvPicPr>
            <a:picLocks noChangeAspect="1"/>
          </p:cNvPicPr>
          <p:nvPr/>
        </p:nvPicPr>
        <p:blipFill rotWithShape="1">
          <a:blip r:embed="rId6"/>
          <a:srcRect t="8982"/>
          <a:stretch/>
        </p:blipFill>
        <p:spPr>
          <a:xfrm>
            <a:off x="515938" y="1714500"/>
            <a:ext cx="7772400" cy="4947026"/>
          </a:xfrm>
          <a:prstGeom prst="rect">
            <a:avLst/>
          </a:prstGeom>
        </p:spPr>
      </p:pic>
    </p:spTree>
    <p:extLst>
      <p:ext uri="{BB962C8B-B14F-4D97-AF65-F5344CB8AC3E}">
        <p14:creationId xmlns:p14="http://schemas.microsoft.com/office/powerpoint/2010/main" val="1638200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9C3D-7824-DE67-5096-16878667E6E0}"/>
              </a:ext>
            </a:extLst>
          </p:cNvPr>
          <p:cNvSpPr>
            <a:spLocks noGrp="1"/>
          </p:cNvSpPr>
          <p:nvPr>
            <p:ph type="title"/>
          </p:nvPr>
        </p:nvSpPr>
        <p:spPr>
          <a:xfrm>
            <a:off x="515938" y="609600"/>
            <a:ext cx="11150600" cy="920336"/>
          </a:xfrm>
        </p:spPr>
        <p:txBody>
          <a:bodyPr anchor="t"/>
          <a:lstStyle/>
          <a:p>
            <a:r>
              <a:rPr lang="en-US"/>
              <a:t>KEY TAKEAWAYS </a:t>
            </a:r>
          </a:p>
        </p:txBody>
      </p:sp>
      <p:sp>
        <p:nvSpPr>
          <p:cNvPr id="3" name="Slide Number Placeholder 2">
            <a:extLst>
              <a:ext uri="{FF2B5EF4-FFF2-40B4-BE49-F238E27FC236}">
                <a16:creationId xmlns:a16="http://schemas.microsoft.com/office/drawing/2014/main" id="{D248D332-6A6D-E4DF-C18F-4A21584D959F}"/>
              </a:ext>
            </a:extLst>
          </p:cNvPr>
          <p:cNvSpPr>
            <a:spLocks noGrp="1"/>
          </p:cNvSpPr>
          <p:nvPr>
            <p:ph type="sldNum" sz="quarter" idx="4294967295"/>
          </p:nvPr>
        </p:nvSpPr>
        <p:spPr>
          <a:xfrm>
            <a:off x="11372078" y="6424012"/>
            <a:ext cx="294460" cy="187367"/>
          </a:xfrm>
        </p:spPr>
        <p:txBody>
          <a:bodyPr/>
          <a:lstStyle/>
          <a:p>
            <a:fld id="{9EC71654-96A5-4280-94F3-931C61A9F92C}" type="slidenum">
              <a:rPr lang="en-US" noProof="0" smtClean="0"/>
              <a:pPr/>
              <a:t>21</a:t>
            </a:fld>
            <a:endParaRPr lang="en-US" noProof="0"/>
          </a:p>
        </p:txBody>
      </p:sp>
      <p:sp>
        <p:nvSpPr>
          <p:cNvPr id="4" name="TextBox 3">
            <a:extLst>
              <a:ext uri="{FF2B5EF4-FFF2-40B4-BE49-F238E27FC236}">
                <a16:creationId xmlns:a16="http://schemas.microsoft.com/office/drawing/2014/main" id="{F238BF45-60AB-226A-770E-287393203077}"/>
              </a:ext>
            </a:extLst>
          </p:cNvPr>
          <p:cNvSpPr txBox="1"/>
          <p:nvPr/>
        </p:nvSpPr>
        <p:spPr>
          <a:xfrm>
            <a:off x="633215" y="1356750"/>
            <a:ext cx="10623394" cy="47652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800" b="1" cap="all">
                <a:latin typeface="Corbel" panose="020B0503020204020204" pitchFamily="34" charset="0"/>
                <a:ea typeface="+mj-ea"/>
                <a:cs typeface="Calibri"/>
              </a:rPr>
              <a:t>To generate a more accurate forecast</a:t>
            </a:r>
            <a:endParaRPr lang="en-US" b="1">
              <a:latin typeface="Corbel" panose="020B0503020204020204" pitchFamily="34" charset="0"/>
              <a:ea typeface="+mj-ea"/>
              <a:cs typeface="Calibri"/>
            </a:endParaRPr>
          </a:p>
          <a:p>
            <a:pPr marL="0" lvl="1" indent="-285750">
              <a:lnSpc>
                <a:spcPct val="200000"/>
              </a:lnSpc>
              <a:buFont typeface="Arial,Sans-Serif"/>
              <a:buChar char="•"/>
            </a:pPr>
            <a:r>
              <a:rPr lang="en-US" sz="2800" b="1" cap="all">
                <a:latin typeface="Corbel" panose="020B0503020204020204" pitchFamily="34" charset="0"/>
                <a:ea typeface="+mj-ea"/>
                <a:cs typeface="Calibri"/>
              </a:rPr>
              <a:t>QUALITY OF THE DATA</a:t>
            </a:r>
          </a:p>
          <a:p>
            <a:pPr marL="0" lvl="1" indent="-285750">
              <a:lnSpc>
                <a:spcPct val="200000"/>
              </a:lnSpc>
              <a:buFont typeface="Arial,Sans-Serif"/>
              <a:buChar char="•"/>
            </a:pPr>
            <a:r>
              <a:rPr lang="en-US" sz="2800" b="1" cap="all">
                <a:latin typeface="Corbel" panose="020B0503020204020204" pitchFamily="34" charset="0"/>
                <a:ea typeface="+mj-ea"/>
                <a:cs typeface="Calibri"/>
              </a:rPr>
              <a:t>Exogenous variables</a:t>
            </a:r>
          </a:p>
          <a:p>
            <a:pPr marL="285750" indent="-285750">
              <a:lnSpc>
                <a:spcPct val="200000"/>
              </a:lnSpc>
              <a:buFont typeface="Arial"/>
              <a:buChar char="•"/>
            </a:pPr>
            <a:r>
              <a:rPr lang="en-US" sz="2800" b="1" cap="all">
                <a:latin typeface="Corbel" panose="020B0503020204020204" pitchFamily="34" charset="0"/>
                <a:ea typeface="+mj-ea"/>
                <a:cs typeface="Calibri"/>
              </a:rPr>
              <a:t>Incorporating other data analysis methods</a:t>
            </a:r>
            <a:r>
              <a:rPr lang="en-US" sz="2800" cap="all">
                <a:latin typeface="Calibri"/>
                <a:ea typeface="+mj-ea"/>
                <a:cs typeface="Calibri"/>
              </a:rPr>
              <a:t>: </a:t>
            </a:r>
          </a:p>
          <a:p>
            <a:pPr marL="914400" lvl="3" indent="-285750">
              <a:lnSpc>
                <a:spcPct val="150000"/>
              </a:lnSpc>
              <a:buFont typeface="Arial,Sans-Serif"/>
              <a:buChar char="•"/>
            </a:pPr>
            <a:r>
              <a:rPr lang="en-US" sz="2800" b="1" cap="all">
                <a:latin typeface="Corbel" panose="020B0503020204020204" pitchFamily="34" charset="0"/>
                <a:ea typeface="+mj-ea"/>
                <a:cs typeface="Calibri"/>
              </a:rPr>
              <a:t>Machine learning</a:t>
            </a:r>
          </a:p>
          <a:p>
            <a:pPr marL="914400" lvl="3" indent="-285750">
              <a:lnSpc>
                <a:spcPct val="150000"/>
              </a:lnSpc>
              <a:buFont typeface="Arial,Sans-Serif"/>
              <a:buChar char="•"/>
            </a:pPr>
            <a:r>
              <a:rPr lang="en-US" sz="2800" b="1" cap="all">
                <a:latin typeface="Corbel" panose="020B0503020204020204" pitchFamily="34" charset="0"/>
                <a:ea typeface="+mj-ea"/>
                <a:cs typeface="Calibri"/>
              </a:rPr>
              <a:t>DEEP LEARNING</a:t>
            </a:r>
          </a:p>
        </p:txBody>
      </p:sp>
    </p:spTree>
    <p:extLst>
      <p:ext uri="{BB962C8B-B14F-4D97-AF65-F5344CB8AC3E}">
        <p14:creationId xmlns:p14="http://schemas.microsoft.com/office/powerpoint/2010/main" val="2209116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838B22-F88C-B2DF-CC13-C9A58AD14EE2}"/>
              </a:ext>
            </a:extLst>
          </p:cNvPr>
          <p:cNvSpPr txBox="1"/>
          <p:nvPr/>
        </p:nvSpPr>
        <p:spPr>
          <a:xfrm>
            <a:off x="7878429" y="575039"/>
            <a:ext cx="4993145" cy="369332"/>
          </a:xfrm>
          <a:prstGeom prst="rect">
            <a:avLst/>
          </a:prstGeom>
          <a:noFill/>
        </p:spPr>
        <p:txBody>
          <a:bodyPr wrap="square" rtlCol="0">
            <a:spAutoFit/>
          </a:bodyPr>
          <a:lstStyle/>
          <a:p>
            <a:pPr algn="ctr"/>
            <a:r>
              <a:rPr lang="en-IN" b="1"/>
              <a:t>West</a:t>
            </a:r>
          </a:p>
        </p:txBody>
      </p:sp>
      <p:sp>
        <p:nvSpPr>
          <p:cNvPr id="7" name="Title 1">
            <a:extLst>
              <a:ext uri="{FF2B5EF4-FFF2-40B4-BE49-F238E27FC236}">
                <a16:creationId xmlns:a16="http://schemas.microsoft.com/office/drawing/2014/main" id="{0CC013DE-8778-559E-1F05-D232D239BDEF}"/>
              </a:ext>
            </a:extLst>
          </p:cNvPr>
          <p:cNvSpPr txBox="1">
            <a:spLocks/>
          </p:cNvSpPr>
          <p:nvPr/>
        </p:nvSpPr>
        <p:spPr>
          <a:xfrm>
            <a:off x="520700" y="631555"/>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Technology Sales &amp; Profit Forecast : </a:t>
            </a:r>
          </a:p>
          <a:p>
            <a:r>
              <a:rPr lang="en-US"/>
              <a:t>EASTERN Region</a:t>
            </a:r>
          </a:p>
        </p:txBody>
      </p:sp>
      <p:sp>
        <p:nvSpPr>
          <p:cNvPr id="4" name="TextBox 3">
            <a:extLst>
              <a:ext uri="{FF2B5EF4-FFF2-40B4-BE49-F238E27FC236}">
                <a16:creationId xmlns:a16="http://schemas.microsoft.com/office/drawing/2014/main" id="{729C52E3-CEA3-620B-7045-2C4126BF094D}"/>
              </a:ext>
            </a:extLst>
          </p:cNvPr>
          <p:cNvSpPr txBox="1"/>
          <p:nvPr/>
        </p:nvSpPr>
        <p:spPr>
          <a:xfrm>
            <a:off x="7878429" y="2579657"/>
            <a:ext cx="4993145" cy="369332"/>
          </a:xfrm>
          <a:prstGeom prst="rect">
            <a:avLst/>
          </a:prstGeom>
          <a:noFill/>
        </p:spPr>
        <p:txBody>
          <a:bodyPr wrap="square" rtlCol="0">
            <a:spAutoFit/>
          </a:bodyPr>
          <a:lstStyle/>
          <a:p>
            <a:pPr algn="ctr"/>
            <a:r>
              <a:rPr lang="en-IN" b="1"/>
              <a:t>Central</a:t>
            </a:r>
          </a:p>
        </p:txBody>
      </p:sp>
      <p:sp>
        <p:nvSpPr>
          <p:cNvPr id="2" name="TextBox 1">
            <a:extLst>
              <a:ext uri="{FF2B5EF4-FFF2-40B4-BE49-F238E27FC236}">
                <a16:creationId xmlns:a16="http://schemas.microsoft.com/office/drawing/2014/main" id="{06DBD917-B35D-DCF8-CA7B-1B256CF217CD}"/>
              </a:ext>
            </a:extLst>
          </p:cNvPr>
          <p:cNvSpPr txBox="1"/>
          <p:nvPr/>
        </p:nvSpPr>
        <p:spPr>
          <a:xfrm>
            <a:off x="7878429" y="4652297"/>
            <a:ext cx="4993145" cy="369332"/>
          </a:xfrm>
          <a:prstGeom prst="rect">
            <a:avLst/>
          </a:prstGeom>
          <a:noFill/>
        </p:spPr>
        <p:txBody>
          <a:bodyPr wrap="square" rtlCol="0">
            <a:spAutoFit/>
          </a:bodyPr>
          <a:lstStyle/>
          <a:p>
            <a:pPr algn="ctr"/>
            <a:r>
              <a:rPr lang="en-IN" b="1"/>
              <a:t>South</a:t>
            </a:r>
          </a:p>
        </p:txBody>
      </p:sp>
      <p:pic>
        <p:nvPicPr>
          <p:cNvPr id="5" name="Picture 11" descr="Chart, histogram&#10;&#10;Description automatically generated">
            <a:extLst>
              <a:ext uri="{FF2B5EF4-FFF2-40B4-BE49-F238E27FC236}">
                <a16:creationId xmlns:a16="http://schemas.microsoft.com/office/drawing/2014/main" id="{6D9F0884-1FC4-5B0F-7A77-DC782F826C71}"/>
              </a:ext>
            </a:extLst>
          </p:cNvPr>
          <p:cNvPicPr>
            <a:picLocks noChangeAspect="1"/>
          </p:cNvPicPr>
          <p:nvPr/>
        </p:nvPicPr>
        <p:blipFill rotWithShape="1">
          <a:blip r:embed="rId3"/>
          <a:srcRect t="8313" r="207" b="-245"/>
          <a:stretch/>
        </p:blipFill>
        <p:spPr>
          <a:xfrm>
            <a:off x="9216642" y="2948989"/>
            <a:ext cx="2316717" cy="1756490"/>
          </a:xfrm>
          <a:prstGeom prst="rect">
            <a:avLst/>
          </a:prstGeom>
        </p:spPr>
      </p:pic>
      <p:pic>
        <p:nvPicPr>
          <p:cNvPr id="6" name="Picture 16" descr="Chart, histogram&#10;&#10;Description automatically generated">
            <a:extLst>
              <a:ext uri="{FF2B5EF4-FFF2-40B4-BE49-F238E27FC236}">
                <a16:creationId xmlns:a16="http://schemas.microsoft.com/office/drawing/2014/main" id="{4071EBB9-496B-DDCB-1521-8EE2D984C0D9}"/>
              </a:ext>
            </a:extLst>
          </p:cNvPr>
          <p:cNvPicPr>
            <a:picLocks/>
          </p:cNvPicPr>
          <p:nvPr/>
        </p:nvPicPr>
        <p:blipFill rotWithShape="1">
          <a:blip r:embed="rId4"/>
          <a:srcRect t="7951" r="207" b="-306"/>
          <a:stretch/>
        </p:blipFill>
        <p:spPr>
          <a:xfrm>
            <a:off x="9219927" y="902260"/>
            <a:ext cx="2313432" cy="1755648"/>
          </a:xfrm>
          <a:prstGeom prst="rect">
            <a:avLst/>
          </a:prstGeom>
        </p:spPr>
      </p:pic>
      <p:pic>
        <p:nvPicPr>
          <p:cNvPr id="8" name="Picture 9" descr="Chart, histogram&#10;&#10;Description automatically generated">
            <a:extLst>
              <a:ext uri="{FF2B5EF4-FFF2-40B4-BE49-F238E27FC236}">
                <a16:creationId xmlns:a16="http://schemas.microsoft.com/office/drawing/2014/main" id="{FCBF182C-FA18-6A06-FECA-957329238521}"/>
              </a:ext>
            </a:extLst>
          </p:cNvPr>
          <p:cNvPicPr>
            <a:picLocks noChangeAspect="1"/>
          </p:cNvPicPr>
          <p:nvPr/>
        </p:nvPicPr>
        <p:blipFill rotWithShape="1">
          <a:blip r:embed="rId5"/>
          <a:srcRect t="7747" r="193" b="-186"/>
          <a:stretch/>
        </p:blipFill>
        <p:spPr>
          <a:xfrm>
            <a:off x="9216642" y="4967975"/>
            <a:ext cx="2314584" cy="1756962"/>
          </a:xfrm>
          <a:prstGeom prst="rect">
            <a:avLst/>
          </a:prstGeom>
        </p:spPr>
      </p:pic>
      <p:pic>
        <p:nvPicPr>
          <p:cNvPr id="15" name="Picture 17" descr="Chart, histogram&#10;&#10;Description automatically generated">
            <a:extLst>
              <a:ext uri="{FF2B5EF4-FFF2-40B4-BE49-F238E27FC236}">
                <a16:creationId xmlns:a16="http://schemas.microsoft.com/office/drawing/2014/main" id="{DC31950E-B002-7C3F-514A-91E908DA16B8}"/>
              </a:ext>
            </a:extLst>
          </p:cNvPr>
          <p:cNvPicPr>
            <a:picLocks noChangeAspect="1"/>
          </p:cNvPicPr>
          <p:nvPr/>
        </p:nvPicPr>
        <p:blipFill rotWithShape="1">
          <a:blip r:embed="rId6"/>
          <a:srcRect t="7449" r="224" b="332"/>
          <a:stretch/>
        </p:blipFill>
        <p:spPr>
          <a:xfrm>
            <a:off x="521110" y="1551064"/>
            <a:ext cx="7776096" cy="4944939"/>
          </a:xfrm>
          <a:prstGeom prst="rect">
            <a:avLst/>
          </a:prstGeom>
        </p:spPr>
      </p:pic>
    </p:spTree>
    <p:extLst>
      <p:ext uri="{BB962C8B-B14F-4D97-AF65-F5344CB8AC3E}">
        <p14:creationId xmlns:p14="http://schemas.microsoft.com/office/powerpoint/2010/main" val="1242660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2515F53-290F-9729-167E-3663040B3AB9}"/>
              </a:ext>
            </a:extLst>
          </p:cNvPr>
          <p:cNvSpPr txBox="1"/>
          <p:nvPr/>
        </p:nvSpPr>
        <p:spPr>
          <a:xfrm>
            <a:off x="7878429" y="2520220"/>
            <a:ext cx="4993145" cy="369332"/>
          </a:xfrm>
          <a:prstGeom prst="rect">
            <a:avLst/>
          </a:prstGeom>
          <a:noFill/>
        </p:spPr>
        <p:txBody>
          <a:bodyPr wrap="square" rtlCol="0">
            <a:spAutoFit/>
          </a:bodyPr>
          <a:lstStyle/>
          <a:p>
            <a:pPr algn="ctr"/>
            <a:r>
              <a:rPr lang="en-IN" b="1"/>
              <a:t>East</a:t>
            </a:r>
          </a:p>
        </p:txBody>
      </p:sp>
      <p:sp>
        <p:nvSpPr>
          <p:cNvPr id="15" name="TextBox 14">
            <a:extLst>
              <a:ext uri="{FF2B5EF4-FFF2-40B4-BE49-F238E27FC236}">
                <a16:creationId xmlns:a16="http://schemas.microsoft.com/office/drawing/2014/main" id="{00D15DA0-8232-9CAF-CCB0-5728B2C07A87}"/>
              </a:ext>
            </a:extLst>
          </p:cNvPr>
          <p:cNvSpPr txBox="1"/>
          <p:nvPr/>
        </p:nvSpPr>
        <p:spPr>
          <a:xfrm>
            <a:off x="7878429" y="568641"/>
            <a:ext cx="4993145" cy="369332"/>
          </a:xfrm>
          <a:prstGeom prst="rect">
            <a:avLst/>
          </a:prstGeom>
          <a:noFill/>
        </p:spPr>
        <p:txBody>
          <a:bodyPr wrap="square" rtlCol="0">
            <a:spAutoFit/>
          </a:bodyPr>
          <a:lstStyle/>
          <a:p>
            <a:pPr algn="ctr"/>
            <a:r>
              <a:rPr lang="en-IN" b="1"/>
              <a:t>South</a:t>
            </a:r>
          </a:p>
        </p:txBody>
      </p:sp>
      <p:sp>
        <p:nvSpPr>
          <p:cNvPr id="16" name="TextBox 15">
            <a:extLst>
              <a:ext uri="{FF2B5EF4-FFF2-40B4-BE49-F238E27FC236}">
                <a16:creationId xmlns:a16="http://schemas.microsoft.com/office/drawing/2014/main" id="{1A838B22-F88C-B2DF-CC13-C9A58AD14EE2}"/>
              </a:ext>
            </a:extLst>
          </p:cNvPr>
          <p:cNvSpPr txBox="1"/>
          <p:nvPr/>
        </p:nvSpPr>
        <p:spPr>
          <a:xfrm>
            <a:off x="7878429" y="4502372"/>
            <a:ext cx="4993145" cy="369332"/>
          </a:xfrm>
          <a:prstGeom prst="rect">
            <a:avLst/>
          </a:prstGeom>
          <a:noFill/>
        </p:spPr>
        <p:txBody>
          <a:bodyPr wrap="square" rtlCol="0">
            <a:spAutoFit/>
          </a:bodyPr>
          <a:lstStyle/>
          <a:p>
            <a:pPr algn="ctr"/>
            <a:r>
              <a:rPr lang="en-IN" b="1"/>
              <a:t>West</a:t>
            </a:r>
          </a:p>
        </p:txBody>
      </p:sp>
      <p:sp>
        <p:nvSpPr>
          <p:cNvPr id="7" name="Title 1">
            <a:extLst>
              <a:ext uri="{FF2B5EF4-FFF2-40B4-BE49-F238E27FC236}">
                <a16:creationId xmlns:a16="http://schemas.microsoft.com/office/drawing/2014/main" id="{0CC013DE-8778-559E-1F05-D232D239BDEF}"/>
              </a:ext>
            </a:extLst>
          </p:cNvPr>
          <p:cNvSpPr txBox="1">
            <a:spLocks/>
          </p:cNvSpPr>
          <p:nvPr/>
        </p:nvSpPr>
        <p:spPr>
          <a:xfrm>
            <a:off x="520700" y="631555"/>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OFFICE SUPPLIES Sales &amp; Profit Forecast : </a:t>
            </a:r>
          </a:p>
          <a:p>
            <a:r>
              <a:rPr lang="en-US"/>
              <a:t>Central Region</a:t>
            </a:r>
          </a:p>
        </p:txBody>
      </p:sp>
      <p:pic>
        <p:nvPicPr>
          <p:cNvPr id="10" name="Picture 9" descr="Chart, histogram&#10;&#10;Description automatically generated">
            <a:extLst>
              <a:ext uri="{FF2B5EF4-FFF2-40B4-BE49-F238E27FC236}">
                <a16:creationId xmlns:a16="http://schemas.microsoft.com/office/drawing/2014/main" id="{7B56C271-CE88-A75E-AF02-F7BF9BC44029}"/>
              </a:ext>
            </a:extLst>
          </p:cNvPr>
          <p:cNvPicPr>
            <a:picLocks noChangeAspect="1"/>
          </p:cNvPicPr>
          <p:nvPr/>
        </p:nvPicPr>
        <p:blipFill rotWithShape="1">
          <a:blip r:embed="rId3"/>
          <a:srcRect t="8279" r="207" b="218"/>
          <a:stretch/>
        </p:blipFill>
        <p:spPr>
          <a:xfrm>
            <a:off x="9199728" y="867495"/>
            <a:ext cx="2396328" cy="1597394"/>
          </a:xfrm>
          <a:prstGeom prst="rect">
            <a:avLst/>
          </a:prstGeom>
        </p:spPr>
      </p:pic>
      <p:pic>
        <p:nvPicPr>
          <p:cNvPr id="12" name="Picture 16" descr="Chart, histogram&#10;&#10;Description automatically generated">
            <a:extLst>
              <a:ext uri="{FF2B5EF4-FFF2-40B4-BE49-F238E27FC236}">
                <a16:creationId xmlns:a16="http://schemas.microsoft.com/office/drawing/2014/main" id="{C31C0466-285B-8D65-C60D-F0EB2773762E}"/>
              </a:ext>
            </a:extLst>
          </p:cNvPr>
          <p:cNvPicPr>
            <a:picLocks noChangeAspect="1"/>
          </p:cNvPicPr>
          <p:nvPr/>
        </p:nvPicPr>
        <p:blipFill rotWithShape="1">
          <a:blip r:embed="rId4"/>
          <a:srcRect t="8279" r="207" b="218"/>
          <a:stretch/>
        </p:blipFill>
        <p:spPr>
          <a:xfrm>
            <a:off x="9199728" y="2954464"/>
            <a:ext cx="2396328" cy="1597394"/>
          </a:xfrm>
          <a:prstGeom prst="rect">
            <a:avLst/>
          </a:prstGeom>
        </p:spPr>
      </p:pic>
      <p:pic>
        <p:nvPicPr>
          <p:cNvPr id="17" name="Picture 4" descr="Graphical user interface, chart, histogram&#10;&#10;Description automatically generated">
            <a:extLst>
              <a:ext uri="{FF2B5EF4-FFF2-40B4-BE49-F238E27FC236}">
                <a16:creationId xmlns:a16="http://schemas.microsoft.com/office/drawing/2014/main" id="{3F789390-9A78-B5B0-2479-4A4C74CAAE0E}"/>
              </a:ext>
            </a:extLst>
          </p:cNvPr>
          <p:cNvPicPr>
            <a:picLocks noChangeAspect="1"/>
          </p:cNvPicPr>
          <p:nvPr/>
        </p:nvPicPr>
        <p:blipFill rotWithShape="1">
          <a:blip r:embed="rId5"/>
          <a:srcRect t="6962" r="237" b="-359"/>
          <a:stretch/>
        </p:blipFill>
        <p:spPr>
          <a:xfrm>
            <a:off x="9199728" y="4900154"/>
            <a:ext cx="2396330" cy="1592143"/>
          </a:xfrm>
          <a:prstGeom prst="rect">
            <a:avLst/>
          </a:prstGeom>
        </p:spPr>
      </p:pic>
      <p:pic>
        <p:nvPicPr>
          <p:cNvPr id="2" name="Picture 2" descr="Chart, histogram&#10;&#10;Description automatically generated">
            <a:extLst>
              <a:ext uri="{FF2B5EF4-FFF2-40B4-BE49-F238E27FC236}">
                <a16:creationId xmlns:a16="http://schemas.microsoft.com/office/drawing/2014/main" id="{79BBF9B4-ABEC-1A3B-CA38-5FE9D76FE479}"/>
              </a:ext>
            </a:extLst>
          </p:cNvPr>
          <p:cNvPicPr>
            <a:picLocks noChangeAspect="1"/>
          </p:cNvPicPr>
          <p:nvPr/>
        </p:nvPicPr>
        <p:blipFill>
          <a:blip r:embed="rId6"/>
          <a:stretch>
            <a:fillRect/>
          </a:stretch>
        </p:blipFill>
        <p:spPr>
          <a:xfrm>
            <a:off x="484701" y="1667521"/>
            <a:ext cx="7137590" cy="4559965"/>
          </a:xfrm>
          <a:prstGeom prst="rect">
            <a:avLst/>
          </a:prstGeom>
        </p:spPr>
      </p:pic>
    </p:spTree>
    <p:extLst>
      <p:ext uri="{BB962C8B-B14F-4D97-AF65-F5344CB8AC3E}">
        <p14:creationId xmlns:p14="http://schemas.microsoft.com/office/powerpoint/2010/main" val="127553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2515F53-290F-9729-167E-3663040B3AB9}"/>
              </a:ext>
            </a:extLst>
          </p:cNvPr>
          <p:cNvSpPr txBox="1"/>
          <p:nvPr/>
        </p:nvSpPr>
        <p:spPr>
          <a:xfrm>
            <a:off x="7878429" y="631555"/>
            <a:ext cx="4993145" cy="369332"/>
          </a:xfrm>
          <a:prstGeom prst="rect">
            <a:avLst/>
          </a:prstGeom>
          <a:noFill/>
        </p:spPr>
        <p:txBody>
          <a:bodyPr wrap="square" rtlCol="0">
            <a:spAutoFit/>
          </a:bodyPr>
          <a:lstStyle/>
          <a:p>
            <a:pPr algn="ctr"/>
            <a:r>
              <a:rPr lang="en-IN" b="1"/>
              <a:t>East</a:t>
            </a:r>
          </a:p>
        </p:txBody>
      </p:sp>
      <p:sp>
        <p:nvSpPr>
          <p:cNvPr id="16" name="TextBox 15">
            <a:extLst>
              <a:ext uri="{FF2B5EF4-FFF2-40B4-BE49-F238E27FC236}">
                <a16:creationId xmlns:a16="http://schemas.microsoft.com/office/drawing/2014/main" id="{1A838B22-F88C-B2DF-CC13-C9A58AD14EE2}"/>
              </a:ext>
            </a:extLst>
          </p:cNvPr>
          <p:cNvSpPr txBox="1"/>
          <p:nvPr/>
        </p:nvSpPr>
        <p:spPr>
          <a:xfrm>
            <a:off x="7878429" y="2613707"/>
            <a:ext cx="4993145" cy="369332"/>
          </a:xfrm>
          <a:prstGeom prst="rect">
            <a:avLst/>
          </a:prstGeom>
          <a:noFill/>
        </p:spPr>
        <p:txBody>
          <a:bodyPr wrap="square" rtlCol="0">
            <a:spAutoFit/>
          </a:bodyPr>
          <a:lstStyle/>
          <a:p>
            <a:pPr algn="ctr"/>
            <a:r>
              <a:rPr lang="en-IN" b="1"/>
              <a:t>West</a:t>
            </a:r>
          </a:p>
        </p:txBody>
      </p:sp>
      <p:sp>
        <p:nvSpPr>
          <p:cNvPr id="7" name="Title 1">
            <a:extLst>
              <a:ext uri="{FF2B5EF4-FFF2-40B4-BE49-F238E27FC236}">
                <a16:creationId xmlns:a16="http://schemas.microsoft.com/office/drawing/2014/main" id="{0CC013DE-8778-559E-1F05-D232D239BDEF}"/>
              </a:ext>
            </a:extLst>
          </p:cNvPr>
          <p:cNvSpPr txBox="1">
            <a:spLocks/>
          </p:cNvSpPr>
          <p:nvPr/>
        </p:nvSpPr>
        <p:spPr>
          <a:xfrm>
            <a:off x="520700" y="631555"/>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OFFICE SUPPLIES Sales &amp; Profit Forecast : </a:t>
            </a:r>
          </a:p>
          <a:p>
            <a:r>
              <a:rPr lang="en-US"/>
              <a:t>SOUTHERN Region</a:t>
            </a:r>
          </a:p>
        </p:txBody>
      </p:sp>
      <p:sp>
        <p:nvSpPr>
          <p:cNvPr id="4" name="TextBox 3">
            <a:extLst>
              <a:ext uri="{FF2B5EF4-FFF2-40B4-BE49-F238E27FC236}">
                <a16:creationId xmlns:a16="http://schemas.microsoft.com/office/drawing/2014/main" id="{729C52E3-CEA3-620B-7045-2C4126BF094D}"/>
              </a:ext>
            </a:extLst>
          </p:cNvPr>
          <p:cNvSpPr txBox="1"/>
          <p:nvPr/>
        </p:nvSpPr>
        <p:spPr>
          <a:xfrm>
            <a:off x="7878429" y="4618325"/>
            <a:ext cx="4993145" cy="369332"/>
          </a:xfrm>
          <a:prstGeom prst="rect">
            <a:avLst/>
          </a:prstGeom>
          <a:noFill/>
        </p:spPr>
        <p:txBody>
          <a:bodyPr wrap="square" rtlCol="0">
            <a:spAutoFit/>
          </a:bodyPr>
          <a:lstStyle/>
          <a:p>
            <a:pPr algn="ctr"/>
            <a:r>
              <a:rPr lang="en-IN" b="1"/>
              <a:t>Central</a:t>
            </a:r>
          </a:p>
        </p:txBody>
      </p:sp>
      <p:pic>
        <p:nvPicPr>
          <p:cNvPr id="11" name="Picture 16" descr="Chart, histogram&#10;&#10;Description automatically generated">
            <a:extLst>
              <a:ext uri="{FF2B5EF4-FFF2-40B4-BE49-F238E27FC236}">
                <a16:creationId xmlns:a16="http://schemas.microsoft.com/office/drawing/2014/main" id="{7FB0B43C-A139-BB85-8D76-306B7073D1C2}"/>
              </a:ext>
            </a:extLst>
          </p:cNvPr>
          <p:cNvPicPr>
            <a:picLocks noChangeAspect="1"/>
          </p:cNvPicPr>
          <p:nvPr/>
        </p:nvPicPr>
        <p:blipFill rotWithShape="1">
          <a:blip r:embed="rId3"/>
          <a:srcRect t="8279" r="207" b="218"/>
          <a:stretch/>
        </p:blipFill>
        <p:spPr>
          <a:xfrm>
            <a:off x="9211102" y="1003972"/>
            <a:ext cx="2396328" cy="1597394"/>
          </a:xfrm>
          <a:prstGeom prst="rect">
            <a:avLst/>
          </a:prstGeom>
        </p:spPr>
      </p:pic>
      <p:pic>
        <p:nvPicPr>
          <p:cNvPr id="13" name="Picture 4" descr="Graphical user interface, chart, histogram&#10;&#10;Description automatically generated">
            <a:extLst>
              <a:ext uri="{FF2B5EF4-FFF2-40B4-BE49-F238E27FC236}">
                <a16:creationId xmlns:a16="http://schemas.microsoft.com/office/drawing/2014/main" id="{F1FE156C-66F4-4A6D-30FF-DA695A12DAC6}"/>
              </a:ext>
            </a:extLst>
          </p:cNvPr>
          <p:cNvPicPr>
            <a:picLocks noChangeAspect="1"/>
          </p:cNvPicPr>
          <p:nvPr/>
        </p:nvPicPr>
        <p:blipFill rotWithShape="1">
          <a:blip r:embed="rId4"/>
          <a:srcRect t="6962" r="237" b="-359"/>
          <a:stretch/>
        </p:blipFill>
        <p:spPr>
          <a:xfrm>
            <a:off x="9211101" y="3023587"/>
            <a:ext cx="2396330" cy="1592143"/>
          </a:xfrm>
          <a:prstGeom prst="rect">
            <a:avLst/>
          </a:prstGeom>
        </p:spPr>
      </p:pic>
      <p:pic>
        <p:nvPicPr>
          <p:cNvPr id="17" name="Picture 11" descr="Chart, histogram&#10;&#10;Description automatically generated">
            <a:extLst>
              <a:ext uri="{FF2B5EF4-FFF2-40B4-BE49-F238E27FC236}">
                <a16:creationId xmlns:a16="http://schemas.microsoft.com/office/drawing/2014/main" id="{BCFAA704-B243-6DBE-2111-1F4E4BB8D3A4}"/>
              </a:ext>
            </a:extLst>
          </p:cNvPr>
          <p:cNvPicPr>
            <a:picLocks noChangeAspect="1"/>
          </p:cNvPicPr>
          <p:nvPr/>
        </p:nvPicPr>
        <p:blipFill rotWithShape="1">
          <a:blip r:embed="rId5"/>
          <a:srcRect l="-311" t="8446" r="207" b="-271"/>
          <a:stretch/>
        </p:blipFill>
        <p:spPr>
          <a:xfrm>
            <a:off x="9213944" y="5062749"/>
            <a:ext cx="2393475" cy="1589427"/>
          </a:xfrm>
          <a:prstGeom prst="rect">
            <a:avLst/>
          </a:prstGeom>
        </p:spPr>
      </p:pic>
      <p:pic>
        <p:nvPicPr>
          <p:cNvPr id="2" name="Picture 2" descr="Chart, histogram&#10;&#10;Description automatically generated">
            <a:extLst>
              <a:ext uri="{FF2B5EF4-FFF2-40B4-BE49-F238E27FC236}">
                <a16:creationId xmlns:a16="http://schemas.microsoft.com/office/drawing/2014/main" id="{319D795D-5241-94CD-B4AE-3E3A9DA4D3B2}"/>
              </a:ext>
            </a:extLst>
          </p:cNvPr>
          <p:cNvPicPr>
            <a:picLocks noChangeAspect="1"/>
          </p:cNvPicPr>
          <p:nvPr/>
        </p:nvPicPr>
        <p:blipFill>
          <a:blip r:embed="rId6"/>
          <a:stretch>
            <a:fillRect/>
          </a:stretch>
        </p:blipFill>
        <p:spPr>
          <a:xfrm>
            <a:off x="519077" y="1654124"/>
            <a:ext cx="7097485" cy="4500819"/>
          </a:xfrm>
          <a:prstGeom prst="rect">
            <a:avLst/>
          </a:prstGeom>
        </p:spPr>
      </p:pic>
    </p:spTree>
    <p:extLst>
      <p:ext uri="{BB962C8B-B14F-4D97-AF65-F5344CB8AC3E}">
        <p14:creationId xmlns:p14="http://schemas.microsoft.com/office/powerpoint/2010/main" val="42920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A838B22-F88C-B2DF-CC13-C9A58AD14EE2}"/>
              </a:ext>
            </a:extLst>
          </p:cNvPr>
          <p:cNvSpPr txBox="1"/>
          <p:nvPr/>
        </p:nvSpPr>
        <p:spPr>
          <a:xfrm>
            <a:off x="7878429" y="575039"/>
            <a:ext cx="4993145" cy="369332"/>
          </a:xfrm>
          <a:prstGeom prst="rect">
            <a:avLst/>
          </a:prstGeom>
          <a:noFill/>
        </p:spPr>
        <p:txBody>
          <a:bodyPr wrap="square" rtlCol="0">
            <a:spAutoFit/>
          </a:bodyPr>
          <a:lstStyle/>
          <a:p>
            <a:pPr algn="ctr"/>
            <a:r>
              <a:rPr lang="en-IN" b="1"/>
              <a:t>West</a:t>
            </a:r>
          </a:p>
        </p:txBody>
      </p:sp>
      <p:sp>
        <p:nvSpPr>
          <p:cNvPr id="7" name="Title 1">
            <a:extLst>
              <a:ext uri="{FF2B5EF4-FFF2-40B4-BE49-F238E27FC236}">
                <a16:creationId xmlns:a16="http://schemas.microsoft.com/office/drawing/2014/main" id="{0CC013DE-8778-559E-1F05-D232D239BDEF}"/>
              </a:ext>
            </a:extLst>
          </p:cNvPr>
          <p:cNvSpPr txBox="1">
            <a:spLocks/>
          </p:cNvSpPr>
          <p:nvPr/>
        </p:nvSpPr>
        <p:spPr>
          <a:xfrm>
            <a:off x="520700" y="631555"/>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OFFICE SUPPLIES Sales &amp; Profit Forecast : </a:t>
            </a:r>
          </a:p>
          <a:p>
            <a:r>
              <a:rPr lang="en-US"/>
              <a:t>EASTERN Region</a:t>
            </a:r>
          </a:p>
        </p:txBody>
      </p:sp>
      <p:sp>
        <p:nvSpPr>
          <p:cNvPr id="4" name="TextBox 3">
            <a:extLst>
              <a:ext uri="{FF2B5EF4-FFF2-40B4-BE49-F238E27FC236}">
                <a16:creationId xmlns:a16="http://schemas.microsoft.com/office/drawing/2014/main" id="{729C52E3-CEA3-620B-7045-2C4126BF094D}"/>
              </a:ext>
            </a:extLst>
          </p:cNvPr>
          <p:cNvSpPr txBox="1"/>
          <p:nvPr/>
        </p:nvSpPr>
        <p:spPr>
          <a:xfrm>
            <a:off x="7878429" y="2579657"/>
            <a:ext cx="4993145" cy="369332"/>
          </a:xfrm>
          <a:prstGeom prst="rect">
            <a:avLst/>
          </a:prstGeom>
          <a:noFill/>
        </p:spPr>
        <p:txBody>
          <a:bodyPr wrap="square" rtlCol="0">
            <a:spAutoFit/>
          </a:bodyPr>
          <a:lstStyle/>
          <a:p>
            <a:pPr algn="ctr"/>
            <a:r>
              <a:rPr lang="en-IN" b="1"/>
              <a:t>Central</a:t>
            </a:r>
          </a:p>
        </p:txBody>
      </p:sp>
      <p:sp>
        <p:nvSpPr>
          <p:cNvPr id="2" name="TextBox 1">
            <a:extLst>
              <a:ext uri="{FF2B5EF4-FFF2-40B4-BE49-F238E27FC236}">
                <a16:creationId xmlns:a16="http://schemas.microsoft.com/office/drawing/2014/main" id="{06DBD917-B35D-DCF8-CA7B-1B256CF217CD}"/>
              </a:ext>
            </a:extLst>
          </p:cNvPr>
          <p:cNvSpPr txBox="1"/>
          <p:nvPr/>
        </p:nvSpPr>
        <p:spPr>
          <a:xfrm>
            <a:off x="7878429" y="4652297"/>
            <a:ext cx="4993145" cy="369332"/>
          </a:xfrm>
          <a:prstGeom prst="rect">
            <a:avLst/>
          </a:prstGeom>
          <a:noFill/>
        </p:spPr>
        <p:txBody>
          <a:bodyPr wrap="square" rtlCol="0">
            <a:spAutoFit/>
          </a:bodyPr>
          <a:lstStyle/>
          <a:p>
            <a:pPr algn="ctr"/>
            <a:r>
              <a:rPr lang="en-IN" b="1"/>
              <a:t>South</a:t>
            </a:r>
          </a:p>
        </p:txBody>
      </p:sp>
      <p:pic>
        <p:nvPicPr>
          <p:cNvPr id="12" name="Picture 4" descr="Graphical user interface, chart, histogram&#10;&#10;Description automatically generated">
            <a:extLst>
              <a:ext uri="{FF2B5EF4-FFF2-40B4-BE49-F238E27FC236}">
                <a16:creationId xmlns:a16="http://schemas.microsoft.com/office/drawing/2014/main" id="{CCDE9344-1411-53DC-7CBA-DD9065F29239}"/>
              </a:ext>
            </a:extLst>
          </p:cNvPr>
          <p:cNvPicPr>
            <a:picLocks noChangeAspect="1"/>
          </p:cNvPicPr>
          <p:nvPr/>
        </p:nvPicPr>
        <p:blipFill rotWithShape="1">
          <a:blip r:embed="rId3"/>
          <a:srcRect t="6962" r="237" b="-359"/>
          <a:stretch/>
        </p:blipFill>
        <p:spPr>
          <a:xfrm>
            <a:off x="9205415" y="942303"/>
            <a:ext cx="2396330" cy="1592143"/>
          </a:xfrm>
          <a:prstGeom prst="rect">
            <a:avLst/>
          </a:prstGeom>
        </p:spPr>
      </p:pic>
      <p:pic>
        <p:nvPicPr>
          <p:cNvPr id="14" name="Picture 11" descr="Chart, histogram&#10;&#10;Description automatically generated">
            <a:extLst>
              <a:ext uri="{FF2B5EF4-FFF2-40B4-BE49-F238E27FC236}">
                <a16:creationId xmlns:a16="http://schemas.microsoft.com/office/drawing/2014/main" id="{85BA864F-7210-E58A-DF10-37519A221F01}"/>
              </a:ext>
            </a:extLst>
          </p:cNvPr>
          <p:cNvPicPr>
            <a:picLocks noChangeAspect="1"/>
          </p:cNvPicPr>
          <p:nvPr/>
        </p:nvPicPr>
        <p:blipFill rotWithShape="1">
          <a:blip r:embed="rId4"/>
          <a:srcRect l="-311" t="8446" r="207" b="-271"/>
          <a:stretch/>
        </p:blipFill>
        <p:spPr>
          <a:xfrm>
            <a:off x="9162765" y="3004213"/>
            <a:ext cx="2416191" cy="1604512"/>
          </a:xfrm>
          <a:prstGeom prst="rect">
            <a:avLst/>
          </a:prstGeom>
        </p:spPr>
      </p:pic>
      <p:pic>
        <p:nvPicPr>
          <p:cNvPr id="17" name="Picture 16" descr="Chart, histogram&#10;&#10;Description automatically generated">
            <a:extLst>
              <a:ext uri="{FF2B5EF4-FFF2-40B4-BE49-F238E27FC236}">
                <a16:creationId xmlns:a16="http://schemas.microsoft.com/office/drawing/2014/main" id="{2724869F-806A-B024-58AE-E337C6250E03}"/>
              </a:ext>
            </a:extLst>
          </p:cNvPr>
          <p:cNvPicPr>
            <a:picLocks noChangeAspect="1"/>
          </p:cNvPicPr>
          <p:nvPr/>
        </p:nvPicPr>
        <p:blipFill rotWithShape="1">
          <a:blip r:embed="rId5"/>
          <a:srcRect t="8279" r="207" b="218"/>
          <a:stretch/>
        </p:blipFill>
        <p:spPr>
          <a:xfrm>
            <a:off x="9182668" y="5052808"/>
            <a:ext cx="2396328" cy="1597394"/>
          </a:xfrm>
          <a:prstGeom prst="rect">
            <a:avLst/>
          </a:prstGeom>
        </p:spPr>
      </p:pic>
      <p:pic>
        <p:nvPicPr>
          <p:cNvPr id="3" name="Picture 4" descr="Chart, histogram&#10;&#10;Description automatically generated">
            <a:extLst>
              <a:ext uri="{FF2B5EF4-FFF2-40B4-BE49-F238E27FC236}">
                <a16:creationId xmlns:a16="http://schemas.microsoft.com/office/drawing/2014/main" id="{1D2552B4-AC78-455D-E29F-A150564730F0}"/>
              </a:ext>
            </a:extLst>
          </p:cNvPr>
          <p:cNvPicPr>
            <a:picLocks noChangeAspect="1"/>
          </p:cNvPicPr>
          <p:nvPr/>
        </p:nvPicPr>
        <p:blipFill>
          <a:blip r:embed="rId6"/>
          <a:stretch>
            <a:fillRect/>
          </a:stretch>
        </p:blipFill>
        <p:spPr>
          <a:xfrm>
            <a:off x="524807" y="1665784"/>
            <a:ext cx="7091755" cy="4488958"/>
          </a:xfrm>
          <a:prstGeom prst="rect">
            <a:avLst/>
          </a:prstGeom>
        </p:spPr>
      </p:pic>
    </p:spTree>
    <p:extLst>
      <p:ext uri="{BB962C8B-B14F-4D97-AF65-F5344CB8AC3E}">
        <p14:creationId xmlns:p14="http://schemas.microsoft.com/office/powerpoint/2010/main" val="45529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C013DE-8778-559E-1F05-D232D239BDEF}"/>
              </a:ext>
            </a:extLst>
          </p:cNvPr>
          <p:cNvSpPr txBox="1">
            <a:spLocks/>
          </p:cNvSpPr>
          <p:nvPr/>
        </p:nvSpPr>
        <p:spPr>
          <a:xfrm>
            <a:off x="520700" y="631555"/>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OFFICE SUPPLIES Sales &amp; Profit Forecast : </a:t>
            </a:r>
          </a:p>
          <a:p>
            <a:r>
              <a:rPr lang="en-US"/>
              <a:t>WESTERN Region</a:t>
            </a:r>
          </a:p>
        </p:txBody>
      </p:sp>
      <p:sp>
        <p:nvSpPr>
          <p:cNvPr id="4" name="TextBox 3">
            <a:extLst>
              <a:ext uri="{FF2B5EF4-FFF2-40B4-BE49-F238E27FC236}">
                <a16:creationId xmlns:a16="http://schemas.microsoft.com/office/drawing/2014/main" id="{729C52E3-CEA3-620B-7045-2C4126BF094D}"/>
              </a:ext>
            </a:extLst>
          </p:cNvPr>
          <p:cNvSpPr txBox="1"/>
          <p:nvPr/>
        </p:nvSpPr>
        <p:spPr>
          <a:xfrm>
            <a:off x="7878429" y="631555"/>
            <a:ext cx="4993145" cy="369332"/>
          </a:xfrm>
          <a:prstGeom prst="rect">
            <a:avLst/>
          </a:prstGeom>
          <a:noFill/>
        </p:spPr>
        <p:txBody>
          <a:bodyPr wrap="square" rtlCol="0">
            <a:spAutoFit/>
          </a:bodyPr>
          <a:lstStyle/>
          <a:p>
            <a:pPr algn="ctr"/>
            <a:r>
              <a:rPr lang="en-IN" b="1"/>
              <a:t>Central</a:t>
            </a:r>
          </a:p>
        </p:txBody>
      </p:sp>
      <p:sp>
        <p:nvSpPr>
          <p:cNvPr id="2" name="TextBox 1">
            <a:extLst>
              <a:ext uri="{FF2B5EF4-FFF2-40B4-BE49-F238E27FC236}">
                <a16:creationId xmlns:a16="http://schemas.microsoft.com/office/drawing/2014/main" id="{06DBD917-B35D-DCF8-CA7B-1B256CF217CD}"/>
              </a:ext>
            </a:extLst>
          </p:cNvPr>
          <p:cNvSpPr txBox="1"/>
          <p:nvPr/>
        </p:nvSpPr>
        <p:spPr>
          <a:xfrm>
            <a:off x="7878429" y="2704195"/>
            <a:ext cx="4993145" cy="369332"/>
          </a:xfrm>
          <a:prstGeom prst="rect">
            <a:avLst/>
          </a:prstGeom>
          <a:noFill/>
        </p:spPr>
        <p:txBody>
          <a:bodyPr wrap="square" rtlCol="0">
            <a:spAutoFit/>
          </a:bodyPr>
          <a:lstStyle/>
          <a:p>
            <a:pPr algn="ctr"/>
            <a:r>
              <a:rPr lang="en-IN" b="1"/>
              <a:t>South</a:t>
            </a:r>
          </a:p>
        </p:txBody>
      </p:sp>
      <p:sp>
        <p:nvSpPr>
          <p:cNvPr id="9" name="TextBox 8">
            <a:extLst>
              <a:ext uri="{FF2B5EF4-FFF2-40B4-BE49-F238E27FC236}">
                <a16:creationId xmlns:a16="http://schemas.microsoft.com/office/drawing/2014/main" id="{AF27799A-E83B-85AC-1E09-C557549C0D53}"/>
              </a:ext>
            </a:extLst>
          </p:cNvPr>
          <p:cNvSpPr txBox="1"/>
          <p:nvPr/>
        </p:nvSpPr>
        <p:spPr>
          <a:xfrm>
            <a:off x="7878429" y="4624435"/>
            <a:ext cx="4993145" cy="369332"/>
          </a:xfrm>
          <a:prstGeom prst="rect">
            <a:avLst/>
          </a:prstGeom>
          <a:noFill/>
        </p:spPr>
        <p:txBody>
          <a:bodyPr wrap="square" rtlCol="0">
            <a:spAutoFit/>
          </a:bodyPr>
          <a:lstStyle/>
          <a:p>
            <a:pPr algn="ctr"/>
            <a:r>
              <a:rPr lang="en-IN" b="1"/>
              <a:t>East</a:t>
            </a:r>
          </a:p>
        </p:txBody>
      </p:sp>
      <p:pic>
        <p:nvPicPr>
          <p:cNvPr id="13" name="Picture 11" descr="Chart, histogram&#10;&#10;Description automatically generated">
            <a:extLst>
              <a:ext uri="{FF2B5EF4-FFF2-40B4-BE49-F238E27FC236}">
                <a16:creationId xmlns:a16="http://schemas.microsoft.com/office/drawing/2014/main" id="{14E573AE-E114-C6E0-F770-5F150BAB021B}"/>
              </a:ext>
            </a:extLst>
          </p:cNvPr>
          <p:cNvPicPr>
            <a:picLocks noChangeAspect="1"/>
          </p:cNvPicPr>
          <p:nvPr/>
        </p:nvPicPr>
        <p:blipFill rotWithShape="1">
          <a:blip r:embed="rId3"/>
          <a:srcRect l="-311" t="8446" r="207" b="-271"/>
          <a:stretch/>
        </p:blipFill>
        <p:spPr>
          <a:xfrm>
            <a:off x="9162765" y="1059407"/>
            <a:ext cx="2416191" cy="1604512"/>
          </a:xfrm>
          <a:prstGeom prst="rect">
            <a:avLst/>
          </a:prstGeom>
        </p:spPr>
      </p:pic>
      <p:pic>
        <p:nvPicPr>
          <p:cNvPr id="15" name="Picture 14" descr="Chart, histogram&#10;&#10;Description automatically generated">
            <a:extLst>
              <a:ext uri="{FF2B5EF4-FFF2-40B4-BE49-F238E27FC236}">
                <a16:creationId xmlns:a16="http://schemas.microsoft.com/office/drawing/2014/main" id="{3BDE1A02-FA05-FE5C-DCDA-D246AD60C4E7}"/>
              </a:ext>
            </a:extLst>
          </p:cNvPr>
          <p:cNvPicPr>
            <a:picLocks noChangeAspect="1"/>
          </p:cNvPicPr>
          <p:nvPr/>
        </p:nvPicPr>
        <p:blipFill rotWithShape="1">
          <a:blip r:embed="rId4"/>
          <a:srcRect t="8279" r="207" b="218"/>
          <a:stretch/>
        </p:blipFill>
        <p:spPr>
          <a:xfrm>
            <a:off x="9171295" y="3034077"/>
            <a:ext cx="2419074" cy="1597394"/>
          </a:xfrm>
          <a:prstGeom prst="rect">
            <a:avLst/>
          </a:prstGeom>
        </p:spPr>
      </p:pic>
      <p:pic>
        <p:nvPicPr>
          <p:cNvPr id="17" name="Picture 16" descr="Chart, histogram&#10;&#10;Description automatically generated">
            <a:extLst>
              <a:ext uri="{FF2B5EF4-FFF2-40B4-BE49-F238E27FC236}">
                <a16:creationId xmlns:a16="http://schemas.microsoft.com/office/drawing/2014/main" id="{8BC9A8E8-B20A-85F1-1306-F9D945609D8F}"/>
              </a:ext>
            </a:extLst>
          </p:cNvPr>
          <p:cNvPicPr>
            <a:picLocks noChangeAspect="1"/>
          </p:cNvPicPr>
          <p:nvPr/>
        </p:nvPicPr>
        <p:blipFill rotWithShape="1">
          <a:blip r:embed="rId5"/>
          <a:srcRect t="8279" r="207" b="218"/>
          <a:stretch/>
        </p:blipFill>
        <p:spPr>
          <a:xfrm>
            <a:off x="9194042" y="4995942"/>
            <a:ext cx="2396328" cy="1597394"/>
          </a:xfrm>
          <a:prstGeom prst="rect">
            <a:avLst/>
          </a:prstGeom>
        </p:spPr>
      </p:pic>
      <p:pic>
        <p:nvPicPr>
          <p:cNvPr id="3" name="Picture 4" descr="Chart, histogram&#10;&#10;Description automatically generated">
            <a:extLst>
              <a:ext uri="{FF2B5EF4-FFF2-40B4-BE49-F238E27FC236}">
                <a16:creationId xmlns:a16="http://schemas.microsoft.com/office/drawing/2014/main" id="{2C6C3443-8604-3CB1-9596-250C4D548D26}"/>
              </a:ext>
            </a:extLst>
          </p:cNvPr>
          <p:cNvPicPr>
            <a:picLocks noChangeAspect="1"/>
          </p:cNvPicPr>
          <p:nvPr/>
        </p:nvPicPr>
        <p:blipFill>
          <a:blip r:embed="rId6"/>
          <a:stretch>
            <a:fillRect/>
          </a:stretch>
        </p:blipFill>
        <p:spPr>
          <a:xfrm>
            <a:off x="519077" y="1660327"/>
            <a:ext cx="7086026" cy="4522791"/>
          </a:xfrm>
          <a:prstGeom prst="rect">
            <a:avLst/>
          </a:prstGeom>
        </p:spPr>
      </p:pic>
    </p:spTree>
    <p:extLst>
      <p:ext uri="{BB962C8B-B14F-4D97-AF65-F5344CB8AC3E}">
        <p14:creationId xmlns:p14="http://schemas.microsoft.com/office/powerpoint/2010/main" val="35573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a:t>EXECUTIVE SUMMARY</a:t>
            </a:r>
          </a:p>
        </p:txBody>
      </p:sp>
      <p:sp>
        <p:nvSpPr>
          <p:cNvPr id="3" name="Content Placeholder 4">
            <a:extLst>
              <a:ext uri="{FF2B5EF4-FFF2-40B4-BE49-F238E27FC236}">
                <a16:creationId xmlns:a16="http://schemas.microsoft.com/office/drawing/2014/main" id="{2AF93EB7-1FCF-B225-919F-BD3C289BC50A}"/>
              </a:ext>
            </a:extLst>
          </p:cNvPr>
          <p:cNvSpPr txBox="1">
            <a:spLocks/>
          </p:cNvSpPr>
          <p:nvPr/>
        </p:nvSpPr>
        <p:spPr>
          <a:xfrm>
            <a:off x="34670" y="1262137"/>
            <a:ext cx="2836624" cy="27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800" b="1" u="sng"/>
              <a:t>Objective</a:t>
            </a:r>
            <a:endParaRPr lang="en-US" sz="1800" u="sng"/>
          </a:p>
          <a:p>
            <a:pPr marL="0" indent="0" algn="just">
              <a:lnSpc>
                <a:spcPct val="150000"/>
              </a:lnSpc>
              <a:buNone/>
            </a:pPr>
            <a:r>
              <a:rPr lang="en-US" sz="1800"/>
              <a:t>Identifying potential </a:t>
            </a:r>
            <a:r>
              <a:rPr lang="en-US" sz="1800" b="1"/>
              <a:t>profit-making</a:t>
            </a:r>
            <a:r>
              <a:rPr lang="en-US" sz="1800"/>
              <a:t> </a:t>
            </a:r>
            <a:r>
              <a:rPr lang="en-US" sz="1800" b="1"/>
              <a:t>regions</a:t>
            </a:r>
            <a:r>
              <a:rPr lang="en-US" sz="1800"/>
              <a:t> and </a:t>
            </a:r>
            <a:r>
              <a:rPr lang="en-US" sz="1800" b="1"/>
              <a:t>categories </a:t>
            </a:r>
            <a:r>
              <a:rPr lang="en-US" sz="1800"/>
              <a:t>for market expansion.</a:t>
            </a:r>
          </a:p>
        </p:txBody>
      </p:sp>
      <p:grpSp>
        <p:nvGrpSpPr>
          <p:cNvPr id="9" name="Group 8">
            <a:extLst>
              <a:ext uri="{FF2B5EF4-FFF2-40B4-BE49-F238E27FC236}">
                <a16:creationId xmlns:a16="http://schemas.microsoft.com/office/drawing/2014/main" id="{84B8FDCF-C471-50A6-BA7C-E5A9E2504DCE}"/>
              </a:ext>
            </a:extLst>
          </p:cNvPr>
          <p:cNvGrpSpPr/>
          <p:nvPr/>
        </p:nvGrpSpPr>
        <p:grpSpPr>
          <a:xfrm>
            <a:off x="205128" y="4177215"/>
            <a:ext cx="11772220" cy="2240956"/>
            <a:chOff x="0" y="3961964"/>
            <a:chExt cx="11523307" cy="2649415"/>
          </a:xfrm>
        </p:grpSpPr>
        <p:graphicFrame>
          <p:nvGraphicFramePr>
            <p:cNvPr id="16" name="Diagram 15">
              <a:extLst>
                <a:ext uri="{FF2B5EF4-FFF2-40B4-BE49-F238E27FC236}">
                  <a16:creationId xmlns:a16="http://schemas.microsoft.com/office/drawing/2014/main" id="{E57A0FC8-A357-D591-FAC1-DBEE82A4BDB4}"/>
                </a:ext>
              </a:extLst>
            </p:cNvPr>
            <p:cNvGraphicFramePr/>
            <p:nvPr>
              <p:extLst>
                <p:ext uri="{D42A27DB-BD31-4B8C-83A1-F6EECF244321}">
                  <p14:modId xmlns:p14="http://schemas.microsoft.com/office/powerpoint/2010/main" val="2433367574"/>
                </p:ext>
              </p:extLst>
            </p:nvPr>
          </p:nvGraphicFramePr>
          <p:xfrm>
            <a:off x="0" y="3961964"/>
            <a:ext cx="11523307" cy="2649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Left-Right 6">
              <a:extLst>
                <a:ext uri="{FF2B5EF4-FFF2-40B4-BE49-F238E27FC236}">
                  <a16:creationId xmlns:a16="http://schemas.microsoft.com/office/drawing/2014/main" id="{0E6737B1-3ED5-06AC-BAA8-8A9B47C464A6}"/>
                </a:ext>
              </a:extLst>
            </p:cNvPr>
            <p:cNvSpPr/>
            <p:nvPr/>
          </p:nvSpPr>
          <p:spPr>
            <a:xfrm flipH="1">
              <a:off x="4440437" y="4186006"/>
              <a:ext cx="337019" cy="397412"/>
            </a:xfrm>
            <a:prstGeom prst="leftRightArrow">
              <a:avLst/>
            </a:prstGeom>
          </p:spPr>
          <p:style>
            <a:lnRef idx="2">
              <a:schemeClr val="lt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8" name="Arrow: Left-Right 7">
              <a:extLst>
                <a:ext uri="{FF2B5EF4-FFF2-40B4-BE49-F238E27FC236}">
                  <a16:creationId xmlns:a16="http://schemas.microsoft.com/office/drawing/2014/main" id="{CFF7EA3E-63B6-7975-6505-7EB39D054727}"/>
                </a:ext>
              </a:extLst>
            </p:cNvPr>
            <p:cNvSpPr/>
            <p:nvPr/>
          </p:nvSpPr>
          <p:spPr>
            <a:xfrm flipH="1">
              <a:off x="2110893" y="4186006"/>
              <a:ext cx="337019" cy="397412"/>
            </a:xfrm>
            <a:prstGeom prst="leftRightArrow">
              <a:avLst/>
            </a:prstGeom>
          </p:spPr>
          <p:style>
            <a:lnRef idx="2">
              <a:schemeClr val="lt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grpSp>
      <p:sp>
        <p:nvSpPr>
          <p:cNvPr id="5" name="Arrow: Left-Right 4">
            <a:extLst>
              <a:ext uri="{FF2B5EF4-FFF2-40B4-BE49-F238E27FC236}">
                <a16:creationId xmlns:a16="http://schemas.microsoft.com/office/drawing/2014/main" id="{13D37071-9435-C98C-9BA3-FE7EEBA535DF}"/>
              </a:ext>
            </a:extLst>
          </p:cNvPr>
          <p:cNvSpPr/>
          <p:nvPr/>
        </p:nvSpPr>
        <p:spPr>
          <a:xfrm flipH="1">
            <a:off x="9493363" y="4664887"/>
            <a:ext cx="337019" cy="397412"/>
          </a:xfrm>
          <a:prstGeom prst="leftRightArrow">
            <a:avLst/>
          </a:prstGeom>
        </p:spPr>
        <p:style>
          <a:lnRef idx="2">
            <a:schemeClr val="lt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cxnSp>
        <p:nvCxnSpPr>
          <p:cNvPr id="10" name="Straight Connector 9">
            <a:extLst>
              <a:ext uri="{FF2B5EF4-FFF2-40B4-BE49-F238E27FC236}">
                <a16:creationId xmlns:a16="http://schemas.microsoft.com/office/drawing/2014/main" id="{BE99FDCD-AE78-BD2A-C48F-DE97EB3BA5BC}"/>
              </a:ext>
            </a:extLst>
          </p:cNvPr>
          <p:cNvCxnSpPr>
            <a:cxnSpLocks/>
          </p:cNvCxnSpPr>
          <p:nvPr/>
        </p:nvCxnSpPr>
        <p:spPr>
          <a:xfrm>
            <a:off x="3051101" y="1262137"/>
            <a:ext cx="0" cy="2872725"/>
          </a:xfrm>
          <a:prstGeom prst="line">
            <a:avLst/>
          </a:prstGeom>
          <a:ln w="63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Content Placeholder 4">
            <a:extLst>
              <a:ext uri="{FF2B5EF4-FFF2-40B4-BE49-F238E27FC236}">
                <a16:creationId xmlns:a16="http://schemas.microsoft.com/office/drawing/2014/main" id="{7265AF7F-6F42-F177-EDF5-EFF2FDF31425}"/>
              </a:ext>
            </a:extLst>
          </p:cNvPr>
          <p:cNvSpPr txBox="1">
            <a:spLocks/>
          </p:cNvSpPr>
          <p:nvPr/>
        </p:nvSpPr>
        <p:spPr>
          <a:xfrm>
            <a:off x="3272108" y="1262137"/>
            <a:ext cx="2836624" cy="2872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800" b="1" u="sng"/>
              <a:t>Analysis</a:t>
            </a:r>
          </a:p>
          <a:p>
            <a:pPr marL="0" indent="0">
              <a:lnSpc>
                <a:spcPct val="150000"/>
              </a:lnSpc>
              <a:buNone/>
            </a:pPr>
            <a:r>
              <a:rPr lang="en-US" sz="1800"/>
              <a:t>Forecast </a:t>
            </a:r>
            <a:r>
              <a:rPr lang="en-US" sz="1800" b="1"/>
              <a:t>profit margin </a:t>
            </a:r>
            <a:r>
              <a:rPr lang="en-US" sz="1800"/>
              <a:t>for the next six months for each product category across different regions.</a:t>
            </a:r>
          </a:p>
        </p:txBody>
      </p:sp>
      <p:cxnSp>
        <p:nvCxnSpPr>
          <p:cNvPr id="13" name="Straight Connector 12">
            <a:extLst>
              <a:ext uri="{FF2B5EF4-FFF2-40B4-BE49-F238E27FC236}">
                <a16:creationId xmlns:a16="http://schemas.microsoft.com/office/drawing/2014/main" id="{81EB0F5F-D5A2-6B83-DFED-EF243A844158}"/>
              </a:ext>
            </a:extLst>
          </p:cNvPr>
          <p:cNvCxnSpPr>
            <a:cxnSpLocks/>
          </p:cNvCxnSpPr>
          <p:nvPr/>
        </p:nvCxnSpPr>
        <p:spPr>
          <a:xfrm>
            <a:off x="6244871" y="1166957"/>
            <a:ext cx="0" cy="2948771"/>
          </a:xfrm>
          <a:prstGeom prst="line">
            <a:avLst/>
          </a:prstGeom>
          <a:ln w="63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AF2561B0-EEC5-39E2-DB40-EA810C222E4A}"/>
              </a:ext>
            </a:extLst>
          </p:cNvPr>
          <p:cNvSpPr txBox="1">
            <a:spLocks/>
          </p:cNvSpPr>
          <p:nvPr/>
        </p:nvSpPr>
        <p:spPr>
          <a:xfrm>
            <a:off x="6394017" y="1262137"/>
            <a:ext cx="2836624" cy="2872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800" b="1" u="sng"/>
              <a:t>Method</a:t>
            </a:r>
          </a:p>
          <a:p>
            <a:pPr marL="0" indent="0">
              <a:lnSpc>
                <a:spcPct val="150000"/>
              </a:lnSpc>
              <a:buNone/>
            </a:pPr>
            <a:r>
              <a:rPr lang="en-US" sz="1800"/>
              <a:t>Employ </a:t>
            </a:r>
            <a:r>
              <a:rPr lang="en-US" sz="1800" b="1"/>
              <a:t>ARIMA model </a:t>
            </a:r>
            <a:r>
              <a:rPr lang="en-US" sz="1800"/>
              <a:t>for forecasting and use metrics like MAE, RMSE, AIC for model evaluation.</a:t>
            </a:r>
          </a:p>
        </p:txBody>
      </p:sp>
      <p:cxnSp>
        <p:nvCxnSpPr>
          <p:cNvPr id="15" name="Straight Connector 14">
            <a:extLst>
              <a:ext uri="{FF2B5EF4-FFF2-40B4-BE49-F238E27FC236}">
                <a16:creationId xmlns:a16="http://schemas.microsoft.com/office/drawing/2014/main" id="{1E9583F2-F29A-4663-EB3B-9F2B0673F680}"/>
              </a:ext>
            </a:extLst>
          </p:cNvPr>
          <p:cNvCxnSpPr>
            <a:cxnSpLocks/>
          </p:cNvCxnSpPr>
          <p:nvPr/>
        </p:nvCxnSpPr>
        <p:spPr>
          <a:xfrm>
            <a:off x="9320705" y="1166957"/>
            <a:ext cx="0" cy="2967905"/>
          </a:xfrm>
          <a:prstGeom prst="line">
            <a:avLst/>
          </a:prstGeom>
          <a:ln w="63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168616C2-C372-4F4F-3D4D-5C07EFA4445E}"/>
              </a:ext>
            </a:extLst>
          </p:cNvPr>
          <p:cNvSpPr txBox="1">
            <a:spLocks/>
          </p:cNvSpPr>
          <p:nvPr/>
        </p:nvSpPr>
        <p:spPr>
          <a:xfrm>
            <a:off x="9410770" y="1262137"/>
            <a:ext cx="2563026" cy="2777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800" b="1" u="sng"/>
              <a:t>Reason</a:t>
            </a:r>
            <a:endParaRPr lang="en-US" sz="1800" u="sng"/>
          </a:p>
          <a:p>
            <a:pPr marL="0" indent="0" algn="just">
              <a:lnSpc>
                <a:spcPct val="150000"/>
              </a:lnSpc>
              <a:buNone/>
            </a:pPr>
            <a:r>
              <a:rPr lang="en-US" sz="1800"/>
              <a:t>Accurate forecasts are needed to ensure </a:t>
            </a:r>
            <a:r>
              <a:rPr lang="en-US" sz="1800" b="1"/>
              <a:t>efficient investments </a:t>
            </a:r>
            <a:r>
              <a:rPr lang="en-US" sz="1800"/>
              <a:t>and </a:t>
            </a:r>
            <a:r>
              <a:rPr lang="en-US" sz="1800" b="1"/>
              <a:t>growth strategies.</a:t>
            </a:r>
          </a:p>
        </p:txBody>
      </p:sp>
      <p:cxnSp>
        <p:nvCxnSpPr>
          <p:cNvPr id="22" name="Straight Connector 21">
            <a:extLst>
              <a:ext uri="{FF2B5EF4-FFF2-40B4-BE49-F238E27FC236}">
                <a16:creationId xmlns:a16="http://schemas.microsoft.com/office/drawing/2014/main" id="{FA690955-1B2E-B676-1C0E-52D07D153D5A}"/>
              </a:ext>
            </a:extLst>
          </p:cNvPr>
          <p:cNvCxnSpPr>
            <a:cxnSpLocks/>
          </p:cNvCxnSpPr>
          <p:nvPr/>
        </p:nvCxnSpPr>
        <p:spPr>
          <a:xfrm flipH="1">
            <a:off x="205128" y="4115728"/>
            <a:ext cx="11607427" cy="0"/>
          </a:xfrm>
          <a:prstGeom prst="line">
            <a:avLst/>
          </a:prstGeom>
          <a:ln w="63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2922130-FDA5-59CF-0F49-AA1D9066A701}"/>
              </a:ext>
            </a:extLst>
          </p:cNvPr>
          <p:cNvSpPr txBox="1"/>
          <p:nvPr/>
        </p:nvSpPr>
        <p:spPr>
          <a:xfrm>
            <a:off x="289249" y="3813063"/>
            <a:ext cx="11523306" cy="369332"/>
          </a:xfrm>
          <a:prstGeom prst="rect">
            <a:avLst/>
          </a:prstGeom>
          <a:noFill/>
        </p:spPr>
        <p:txBody>
          <a:bodyPr wrap="square">
            <a:spAutoFit/>
          </a:bodyPr>
          <a:lstStyle/>
          <a:p>
            <a:pPr algn="ctr"/>
            <a:r>
              <a:rPr lang="en-US" b="1"/>
              <a:t>Implementation Workflow</a:t>
            </a:r>
            <a:endParaRPr lang="en-US"/>
          </a:p>
        </p:txBody>
      </p:sp>
    </p:spTree>
    <p:extLst>
      <p:ext uri="{BB962C8B-B14F-4D97-AF65-F5344CB8AC3E}">
        <p14:creationId xmlns:p14="http://schemas.microsoft.com/office/powerpoint/2010/main" val="859695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358DA1C-56A3-A208-1549-5260E0C9597C}"/>
              </a:ext>
            </a:extLst>
          </p:cNvPr>
          <p:cNvSpPr txBox="1">
            <a:spLocks/>
          </p:cNvSpPr>
          <p:nvPr/>
        </p:nvSpPr>
        <p:spPr>
          <a:xfrm>
            <a:off x="520700" y="242596"/>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Descriptive analysis- SALES &amp; PROFITS</a:t>
            </a:r>
          </a:p>
        </p:txBody>
      </p:sp>
      <p:cxnSp>
        <p:nvCxnSpPr>
          <p:cNvPr id="12" name="Straight Connector 11">
            <a:extLst>
              <a:ext uri="{FF2B5EF4-FFF2-40B4-BE49-F238E27FC236}">
                <a16:creationId xmlns:a16="http://schemas.microsoft.com/office/drawing/2014/main" id="{01C652FC-F6B2-521C-8887-2B5DB2B5E285}"/>
              </a:ext>
            </a:extLst>
          </p:cNvPr>
          <p:cNvCxnSpPr>
            <a:cxnSpLocks/>
          </p:cNvCxnSpPr>
          <p:nvPr/>
        </p:nvCxnSpPr>
        <p:spPr>
          <a:xfrm>
            <a:off x="5978012" y="1162932"/>
            <a:ext cx="0" cy="5581997"/>
          </a:xfrm>
          <a:prstGeom prst="line">
            <a:avLst/>
          </a:prstGeom>
          <a:ln w="63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00B1F5A-F32C-8F07-3076-668A259D9AF6}"/>
              </a:ext>
            </a:extLst>
          </p:cNvPr>
          <p:cNvSpPr txBox="1"/>
          <p:nvPr/>
        </p:nvSpPr>
        <p:spPr>
          <a:xfrm>
            <a:off x="210072" y="6030508"/>
            <a:ext cx="5609960" cy="464871"/>
          </a:xfrm>
          <a:prstGeom prst="rect">
            <a:avLst/>
          </a:prstGeom>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nSpc>
                <a:spcPct val="150000"/>
              </a:lnSpc>
            </a:pPr>
            <a:r>
              <a:rPr lang="en-IN" b="1">
                <a:solidFill>
                  <a:schemeClr val="tx1"/>
                </a:solidFill>
              </a:rPr>
              <a:t>Technology</a:t>
            </a:r>
            <a:r>
              <a:rPr lang="en-IN">
                <a:solidFill>
                  <a:schemeClr val="tx1"/>
                </a:solidFill>
              </a:rPr>
              <a:t> has the </a:t>
            </a:r>
            <a:r>
              <a:rPr lang="en-IN" b="1">
                <a:solidFill>
                  <a:srgbClr val="00B050"/>
                </a:solidFill>
              </a:rPr>
              <a:t>highest sales </a:t>
            </a:r>
            <a:r>
              <a:rPr lang="en-IN">
                <a:solidFill>
                  <a:schemeClr val="tx1"/>
                </a:solidFill>
              </a:rPr>
              <a:t>of 760K with 131K profit</a:t>
            </a:r>
          </a:p>
        </p:txBody>
      </p:sp>
      <p:pic>
        <p:nvPicPr>
          <p:cNvPr id="3" name="Picture 2">
            <a:extLst>
              <a:ext uri="{FF2B5EF4-FFF2-40B4-BE49-F238E27FC236}">
                <a16:creationId xmlns:a16="http://schemas.microsoft.com/office/drawing/2014/main" id="{C2E7939E-8693-244B-B628-47A7FDCD221F}"/>
              </a:ext>
            </a:extLst>
          </p:cNvPr>
          <p:cNvPicPr>
            <a:picLocks noChangeAspect="1"/>
          </p:cNvPicPr>
          <p:nvPr/>
        </p:nvPicPr>
        <p:blipFill>
          <a:blip r:embed="rId3"/>
          <a:stretch>
            <a:fillRect/>
          </a:stretch>
        </p:blipFill>
        <p:spPr>
          <a:xfrm>
            <a:off x="6698458" y="1323202"/>
            <a:ext cx="4601111" cy="4003260"/>
          </a:xfrm>
          <a:prstGeom prst="rect">
            <a:avLst/>
          </a:prstGeom>
        </p:spPr>
      </p:pic>
      <p:sp>
        <p:nvSpPr>
          <p:cNvPr id="5" name="TextBox 4">
            <a:extLst>
              <a:ext uri="{FF2B5EF4-FFF2-40B4-BE49-F238E27FC236}">
                <a16:creationId xmlns:a16="http://schemas.microsoft.com/office/drawing/2014/main" id="{000B738F-9EC2-630C-2BA8-BD8B2DA2ED2A}"/>
              </a:ext>
            </a:extLst>
          </p:cNvPr>
          <p:cNvSpPr txBox="1"/>
          <p:nvPr/>
        </p:nvSpPr>
        <p:spPr>
          <a:xfrm>
            <a:off x="6213988" y="5854745"/>
            <a:ext cx="5858561" cy="646331"/>
          </a:xfrm>
          <a:prstGeom prst="rect">
            <a:avLst/>
          </a:prstGeom>
          <a:noFill/>
          <a:ln>
            <a:solidFill>
              <a:schemeClr val="accent1"/>
            </a:solidFill>
          </a:ln>
        </p:spPr>
        <p:txBody>
          <a:bodyPr wrap="square">
            <a:spAutoFit/>
          </a:bodyPr>
          <a:lstStyle/>
          <a:p>
            <a:r>
              <a:rPr lang="en-IN" b="1"/>
              <a:t>West </a:t>
            </a:r>
            <a:r>
              <a:rPr lang="en-IN"/>
              <a:t>and </a:t>
            </a:r>
            <a:r>
              <a:rPr lang="en-IN" b="1"/>
              <a:t>East</a:t>
            </a:r>
            <a:r>
              <a:rPr lang="en-IN"/>
              <a:t> regions account to 65% of total profit and 60% of total sales</a:t>
            </a:r>
          </a:p>
        </p:txBody>
      </p:sp>
      <p:pic>
        <p:nvPicPr>
          <p:cNvPr id="9" name="Picture 8">
            <a:extLst>
              <a:ext uri="{FF2B5EF4-FFF2-40B4-BE49-F238E27FC236}">
                <a16:creationId xmlns:a16="http://schemas.microsoft.com/office/drawing/2014/main" id="{FEE3BC9C-9E30-CB69-7DCF-93183E2B7E70}"/>
              </a:ext>
            </a:extLst>
          </p:cNvPr>
          <p:cNvPicPr>
            <a:picLocks noChangeAspect="1"/>
          </p:cNvPicPr>
          <p:nvPr/>
        </p:nvPicPr>
        <p:blipFill>
          <a:blip r:embed="rId4"/>
          <a:stretch>
            <a:fillRect/>
          </a:stretch>
        </p:blipFill>
        <p:spPr>
          <a:xfrm>
            <a:off x="1810021" y="2792797"/>
            <a:ext cx="2225233" cy="1463167"/>
          </a:xfrm>
          <a:prstGeom prst="rect">
            <a:avLst/>
          </a:prstGeom>
        </p:spPr>
      </p:pic>
      <p:pic>
        <p:nvPicPr>
          <p:cNvPr id="11" name="Picture 10">
            <a:extLst>
              <a:ext uri="{FF2B5EF4-FFF2-40B4-BE49-F238E27FC236}">
                <a16:creationId xmlns:a16="http://schemas.microsoft.com/office/drawing/2014/main" id="{5D45F576-4145-9FAD-68C6-BBDF3369B5E5}"/>
              </a:ext>
            </a:extLst>
          </p:cNvPr>
          <p:cNvPicPr>
            <a:picLocks noChangeAspect="1"/>
          </p:cNvPicPr>
          <p:nvPr/>
        </p:nvPicPr>
        <p:blipFill>
          <a:blip r:embed="rId5"/>
          <a:stretch>
            <a:fillRect/>
          </a:stretch>
        </p:blipFill>
        <p:spPr>
          <a:xfrm>
            <a:off x="1839519" y="4339758"/>
            <a:ext cx="2217612" cy="1432684"/>
          </a:xfrm>
          <a:prstGeom prst="rect">
            <a:avLst/>
          </a:prstGeom>
        </p:spPr>
      </p:pic>
      <p:pic>
        <p:nvPicPr>
          <p:cNvPr id="18" name="Picture 17">
            <a:extLst>
              <a:ext uri="{FF2B5EF4-FFF2-40B4-BE49-F238E27FC236}">
                <a16:creationId xmlns:a16="http://schemas.microsoft.com/office/drawing/2014/main" id="{54183FAA-51C9-6D68-A944-76DEF2FF2077}"/>
              </a:ext>
            </a:extLst>
          </p:cNvPr>
          <p:cNvPicPr>
            <a:picLocks noChangeAspect="1"/>
          </p:cNvPicPr>
          <p:nvPr/>
        </p:nvPicPr>
        <p:blipFill>
          <a:blip r:embed="rId6"/>
          <a:stretch>
            <a:fillRect/>
          </a:stretch>
        </p:blipFill>
        <p:spPr>
          <a:xfrm>
            <a:off x="1839519" y="1337285"/>
            <a:ext cx="2110923" cy="1371719"/>
          </a:xfrm>
          <a:prstGeom prst="rect">
            <a:avLst/>
          </a:prstGeom>
        </p:spPr>
      </p:pic>
      <p:sp>
        <p:nvSpPr>
          <p:cNvPr id="2" name="TextBox 1">
            <a:extLst>
              <a:ext uri="{FF2B5EF4-FFF2-40B4-BE49-F238E27FC236}">
                <a16:creationId xmlns:a16="http://schemas.microsoft.com/office/drawing/2014/main" id="{36BD7F1D-C6AF-3755-4D4C-4301D92451C9}"/>
              </a:ext>
            </a:extLst>
          </p:cNvPr>
          <p:cNvSpPr txBox="1"/>
          <p:nvPr/>
        </p:nvSpPr>
        <p:spPr>
          <a:xfrm rot="16200000">
            <a:off x="-284930" y="3453951"/>
            <a:ext cx="1691640" cy="369332"/>
          </a:xfrm>
          <a:prstGeom prst="rect">
            <a:avLst/>
          </a:prstGeom>
          <a:noFill/>
        </p:spPr>
        <p:txBody>
          <a:bodyPr wrap="square" rtlCol="0">
            <a:spAutoFit/>
          </a:bodyPr>
          <a:lstStyle/>
          <a:p>
            <a:pPr algn="ctr"/>
            <a:r>
              <a:rPr lang="en-IN" b="1"/>
              <a:t>Sales</a:t>
            </a:r>
          </a:p>
        </p:txBody>
      </p:sp>
      <p:sp>
        <p:nvSpPr>
          <p:cNvPr id="4" name="TextBox 3">
            <a:extLst>
              <a:ext uri="{FF2B5EF4-FFF2-40B4-BE49-F238E27FC236}">
                <a16:creationId xmlns:a16="http://schemas.microsoft.com/office/drawing/2014/main" id="{2F9268E4-B25F-7F7E-6C49-02EE1D967CEA}"/>
              </a:ext>
            </a:extLst>
          </p:cNvPr>
          <p:cNvSpPr txBox="1"/>
          <p:nvPr/>
        </p:nvSpPr>
        <p:spPr>
          <a:xfrm rot="16200000">
            <a:off x="5410181" y="3412054"/>
            <a:ext cx="1607847" cy="369332"/>
          </a:xfrm>
          <a:prstGeom prst="rect">
            <a:avLst/>
          </a:prstGeom>
          <a:noFill/>
        </p:spPr>
        <p:txBody>
          <a:bodyPr wrap="square" rtlCol="0">
            <a:spAutoFit/>
          </a:bodyPr>
          <a:lstStyle/>
          <a:p>
            <a:pPr algn="ctr"/>
            <a:r>
              <a:rPr lang="en-IN" b="1"/>
              <a:t>Profits</a:t>
            </a:r>
          </a:p>
        </p:txBody>
      </p:sp>
    </p:spTree>
    <p:extLst>
      <p:ext uri="{BB962C8B-B14F-4D97-AF65-F5344CB8AC3E}">
        <p14:creationId xmlns:p14="http://schemas.microsoft.com/office/powerpoint/2010/main" val="116993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D3D7806-589F-4ED1-36FA-1915AD61FD53}"/>
              </a:ext>
            </a:extLst>
          </p:cNvPr>
          <p:cNvSpPr txBox="1"/>
          <p:nvPr/>
        </p:nvSpPr>
        <p:spPr>
          <a:xfrm>
            <a:off x="203516" y="4852211"/>
            <a:ext cx="11807384" cy="1711366"/>
          </a:xfrm>
          <a:prstGeom prst="rect">
            <a:avLst/>
          </a:prstGeom>
          <a:noFill/>
          <a:ln>
            <a:solidFill>
              <a:schemeClr val="accent1"/>
            </a:solidFill>
          </a:ln>
        </p:spPr>
        <p:txBody>
          <a:bodyPr wrap="square" rtlCol="0">
            <a:spAutoFit/>
          </a:bodyPr>
          <a:lstStyle/>
          <a:p>
            <a:pPr marL="285750" indent="-285750">
              <a:lnSpc>
                <a:spcPct val="150000"/>
              </a:lnSpc>
              <a:buFont typeface="Arial" panose="020B0604020202020204" pitchFamily="34" charset="0"/>
              <a:buChar char="•"/>
            </a:pPr>
            <a:r>
              <a:rPr lang="en-IN" b="1"/>
              <a:t>Technology</a:t>
            </a:r>
            <a:r>
              <a:rPr lang="en-IN"/>
              <a:t> has </a:t>
            </a:r>
            <a:r>
              <a:rPr lang="en-IN" b="1">
                <a:solidFill>
                  <a:srgbClr val="00B050"/>
                </a:solidFill>
              </a:rPr>
              <a:t>highest profit </a:t>
            </a:r>
            <a:r>
              <a:rPr lang="en-IN"/>
              <a:t>and </a:t>
            </a:r>
            <a:r>
              <a:rPr lang="en-IN" b="1">
                <a:solidFill>
                  <a:srgbClr val="00B050"/>
                </a:solidFill>
              </a:rPr>
              <a:t>sales</a:t>
            </a:r>
            <a:r>
              <a:rPr lang="en-IN" b="1"/>
              <a:t> </a:t>
            </a:r>
            <a:r>
              <a:rPr lang="en-IN"/>
              <a:t>in the </a:t>
            </a:r>
            <a:r>
              <a:rPr lang="en-IN" b="1"/>
              <a:t>East</a:t>
            </a:r>
            <a:r>
              <a:rPr lang="en-IN"/>
              <a:t> and </a:t>
            </a:r>
            <a:r>
              <a:rPr lang="en-IN" b="1"/>
              <a:t>Central</a:t>
            </a:r>
            <a:r>
              <a:rPr lang="en-IN"/>
              <a:t> regions among all other categories</a:t>
            </a:r>
          </a:p>
          <a:p>
            <a:pPr marL="285750" indent="-285750">
              <a:lnSpc>
                <a:spcPct val="150000"/>
              </a:lnSpc>
              <a:buFont typeface="Arial" panose="020B0604020202020204" pitchFamily="34" charset="0"/>
              <a:buChar char="•"/>
            </a:pPr>
            <a:r>
              <a:rPr lang="en-IN" b="1"/>
              <a:t>Furniture</a:t>
            </a:r>
            <a:r>
              <a:rPr lang="en-IN"/>
              <a:t> sees </a:t>
            </a:r>
            <a:r>
              <a:rPr lang="en-IN" b="1">
                <a:solidFill>
                  <a:srgbClr val="FF0000"/>
                </a:solidFill>
              </a:rPr>
              <a:t>negative</a:t>
            </a:r>
            <a:r>
              <a:rPr lang="en-IN"/>
              <a:t> </a:t>
            </a:r>
            <a:r>
              <a:rPr lang="en-IN" b="1">
                <a:solidFill>
                  <a:srgbClr val="FF0000"/>
                </a:solidFill>
              </a:rPr>
              <a:t>profits</a:t>
            </a:r>
            <a:r>
              <a:rPr lang="en-IN"/>
              <a:t> in the </a:t>
            </a:r>
            <a:r>
              <a:rPr lang="en-IN" b="1"/>
              <a:t>Central</a:t>
            </a:r>
            <a:r>
              <a:rPr lang="en-IN"/>
              <a:t> region even though it has comparable sales to other products. It has the </a:t>
            </a:r>
            <a:r>
              <a:rPr lang="en-IN" b="1">
                <a:solidFill>
                  <a:srgbClr val="00B050"/>
                </a:solidFill>
              </a:rPr>
              <a:t>highest</a:t>
            </a:r>
            <a:r>
              <a:rPr lang="en-IN"/>
              <a:t> </a:t>
            </a:r>
            <a:r>
              <a:rPr lang="en-IN" b="1">
                <a:solidFill>
                  <a:srgbClr val="00B050"/>
                </a:solidFill>
              </a:rPr>
              <a:t>sales</a:t>
            </a:r>
            <a:r>
              <a:rPr lang="en-IN"/>
              <a:t> in </a:t>
            </a:r>
            <a:r>
              <a:rPr lang="en-IN" b="1"/>
              <a:t>West</a:t>
            </a:r>
            <a:r>
              <a:rPr lang="en-IN"/>
              <a:t> Region</a:t>
            </a:r>
          </a:p>
          <a:p>
            <a:pPr marL="285750" indent="-285750">
              <a:lnSpc>
                <a:spcPct val="150000"/>
              </a:lnSpc>
              <a:buFont typeface="Arial" panose="020B0604020202020204" pitchFamily="34" charset="0"/>
              <a:buChar char="•"/>
            </a:pPr>
            <a:r>
              <a:rPr lang="en-IN"/>
              <a:t>In </a:t>
            </a:r>
            <a:r>
              <a:rPr lang="en-IN" b="1"/>
              <a:t>West</a:t>
            </a:r>
            <a:r>
              <a:rPr lang="en-IN"/>
              <a:t> region, </a:t>
            </a:r>
            <a:r>
              <a:rPr lang="en-IN" b="1"/>
              <a:t>Office Supplies</a:t>
            </a:r>
            <a:r>
              <a:rPr lang="en-IN"/>
              <a:t> have the</a:t>
            </a:r>
            <a:r>
              <a:rPr lang="en-IN" b="1">
                <a:solidFill>
                  <a:srgbClr val="FF0000"/>
                </a:solidFill>
              </a:rPr>
              <a:t> lowest sales</a:t>
            </a:r>
            <a:r>
              <a:rPr lang="en-IN"/>
              <a:t> but sees the </a:t>
            </a:r>
            <a:r>
              <a:rPr lang="en-IN" b="1">
                <a:solidFill>
                  <a:srgbClr val="00B050"/>
                </a:solidFill>
              </a:rPr>
              <a:t>highest profits</a:t>
            </a:r>
          </a:p>
        </p:txBody>
      </p:sp>
      <p:pic>
        <p:nvPicPr>
          <p:cNvPr id="16" name="Picture 15" descr="Chart, bar chart&#10;&#10;Description automatically generated">
            <a:extLst>
              <a:ext uri="{FF2B5EF4-FFF2-40B4-BE49-F238E27FC236}">
                <a16:creationId xmlns:a16="http://schemas.microsoft.com/office/drawing/2014/main" id="{2A77C6AD-0B65-EDE7-C750-C022A3C15770}"/>
              </a:ext>
            </a:extLst>
          </p:cNvPr>
          <p:cNvPicPr>
            <a:picLocks noChangeAspect="1"/>
          </p:cNvPicPr>
          <p:nvPr/>
        </p:nvPicPr>
        <p:blipFill>
          <a:blip r:embed="rId3"/>
          <a:stretch>
            <a:fillRect/>
          </a:stretch>
        </p:blipFill>
        <p:spPr>
          <a:xfrm>
            <a:off x="6199464" y="1769688"/>
            <a:ext cx="5811436" cy="3039154"/>
          </a:xfrm>
          <a:prstGeom prst="rect">
            <a:avLst/>
          </a:prstGeom>
          <a:ln>
            <a:solidFill>
              <a:schemeClr val="tx1"/>
            </a:solidFill>
          </a:ln>
        </p:spPr>
      </p:pic>
      <p:sp>
        <p:nvSpPr>
          <p:cNvPr id="8" name="Title 1">
            <a:extLst>
              <a:ext uri="{FF2B5EF4-FFF2-40B4-BE49-F238E27FC236}">
                <a16:creationId xmlns:a16="http://schemas.microsoft.com/office/drawing/2014/main" id="{7358DA1C-56A3-A208-1549-5260E0C9597C}"/>
              </a:ext>
            </a:extLst>
          </p:cNvPr>
          <p:cNvSpPr txBox="1">
            <a:spLocks/>
          </p:cNvSpPr>
          <p:nvPr/>
        </p:nvSpPr>
        <p:spPr>
          <a:xfrm>
            <a:off x="520700" y="242596"/>
            <a:ext cx="11150600" cy="9203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a:t>Descriptive analysis- SALES &amp; PROFITS</a:t>
            </a:r>
          </a:p>
        </p:txBody>
      </p:sp>
      <p:pic>
        <p:nvPicPr>
          <p:cNvPr id="5" name="Picture 4">
            <a:extLst>
              <a:ext uri="{FF2B5EF4-FFF2-40B4-BE49-F238E27FC236}">
                <a16:creationId xmlns:a16="http://schemas.microsoft.com/office/drawing/2014/main" id="{E73F39F5-C269-8DA5-68EE-2D044F4B72E7}"/>
              </a:ext>
            </a:extLst>
          </p:cNvPr>
          <p:cNvPicPr>
            <a:picLocks noChangeAspect="1"/>
          </p:cNvPicPr>
          <p:nvPr/>
        </p:nvPicPr>
        <p:blipFill>
          <a:blip r:embed="rId4"/>
          <a:stretch>
            <a:fillRect/>
          </a:stretch>
        </p:blipFill>
        <p:spPr>
          <a:xfrm>
            <a:off x="203516" y="1771518"/>
            <a:ext cx="5811436" cy="3035441"/>
          </a:xfrm>
          <a:prstGeom prst="rect">
            <a:avLst/>
          </a:prstGeom>
          <a:ln>
            <a:solidFill>
              <a:schemeClr val="tx1"/>
            </a:solidFill>
          </a:ln>
        </p:spPr>
      </p:pic>
      <p:sp>
        <p:nvSpPr>
          <p:cNvPr id="2" name="TextBox 1">
            <a:extLst>
              <a:ext uri="{FF2B5EF4-FFF2-40B4-BE49-F238E27FC236}">
                <a16:creationId xmlns:a16="http://schemas.microsoft.com/office/drawing/2014/main" id="{F320A5F2-CCF3-17C1-7358-44C3FE000C06}"/>
              </a:ext>
            </a:extLst>
          </p:cNvPr>
          <p:cNvSpPr txBox="1"/>
          <p:nvPr/>
        </p:nvSpPr>
        <p:spPr>
          <a:xfrm>
            <a:off x="363320" y="1391426"/>
            <a:ext cx="4993145" cy="369332"/>
          </a:xfrm>
          <a:prstGeom prst="rect">
            <a:avLst/>
          </a:prstGeom>
          <a:noFill/>
        </p:spPr>
        <p:txBody>
          <a:bodyPr wrap="square" rtlCol="0">
            <a:spAutoFit/>
          </a:bodyPr>
          <a:lstStyle/>
          <a:p>
            <a:pPr algn="ctr"/>
            <a:r>
              <a:rPr lang="en-IN" b="1"/>
              <a:t>Sales Distribution</a:t>
            </a:r>
          </a:p>
        </p:txBody>
      </p:sp>
      <p:sp>
        <p:nvSpPr>
          <p:cNvPr id="4" name="TextBox 3">
            <a:extLst>
              <a:ext uri="{FF2B5EF4-FFF2-40B4-BE49-F238E27FC236}">
                <a16:creationId xmlns:a16="http://schemas.microsoft.com/office/drawing/2014/main" id="{E78B4411-E363-5809-C2AD-B0E0E35BBC3F}"/>
              </a:ext>
            </a:extLst>
          </p:cNvPr>
          <p:cNvSpPr txBox="1"/>
          <p:nvPr/>
        </p:nvSpPr>
        <p:spPr>
          <a:xfrm>
            <a:off x="6608610" y="1391426"/>
            <a:ext cx="4993145" cy="369332"/>
          </a:xfrm>
          <a:prstGeom prst="rect">
            <a:avLst/>
          </a:prstGeom>
          <a:noFill/>
        </p:spPr>
        <p:txBody>
          <a:bodyPr wrap="square" rtlCol="0">
            <a:spAutoFit/>
          </a:bodyPr>
          <a:lstStyle/>
          <a:p>
            <a:pPr algn="ctr"/>
            <a:r>
              <a:rPr lang="en-IN" b="1"/>
              <a:t>Profit Distribution</a:t>
            </a:r>
          </a:p>
        </p:txBody>
      </p:sp>
    </p:spTree>
    <p:extLst>
      <p:ext uri="{BB962C8B-B14F-4D97-AF65-F5344CB8AC3E}">
        <p14:creationId xmlns:p14="http://schemas.microsoft.com/office/powerpoint/2010/main" val="4155958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D7A9-3542-BB41-C1E3-5991B5863537}"/>
              </a:ext>
            </a:extLst>
          </p:cNvPr>
          <p:cNvSpPr>
            <a:spLocks noGrp="1"/>
          </p:cNvSpPr>
          <p:nvPr>
            <p:ph type="title"/>
          </p:nvPr>
        </p:nvSpPr>
        <p:spPr/>
        <p:txBody>
          <a:bodyPr/>
          <a:lstStyle/>
          <a:p>
            <a:r>
              <a:rPr lang="en-US"/>
              <a:t>Modeling process</a:t>
            </a:r>
          </a:p>
        </p:txBody>
      </p:sp>
      <p:grpSp>
        <p:nvGrpSpPr>
          <p:cNvPr id="31" name="Group 30">
            <a:extLst>
              <a:ext uri="{FF2B5EF4-FFF2-40B4-BE49-F238E27FC236}">
                <a16:creationId xmlns:a16="http://schemas.microsoft.com/office/drawing/2014/main" id="{B25449D6-7A54-0CB6-AC03-1971B34BD3EB}"/>
              </a:ext>
            </a:extLst>
          </p:cNvPr>
          <p:cNvGrpSpPr/>
          <p:nvPr/>
        </p:nvGrpSpPr>
        <p:grpSpPr>
          <a:xfrm>
            <a:off x="1463670" y="1929503"/>
            <a:ext cx="545209" cy="545209"/>
            <a:chOff x="1271637" y="1779104"/>
            <a:chExt cx="740664" cy="740664"/>
          </a:xfrm>
        </p:grpSpPr>
        <p:pic>
          <p:nvPicPr>
            <p:cNvPr id="5" name="Graphic 4" descr="Bug under magnifying glass with solid fill">
              <a:extLst>
                <a:ext uri="{FF2B5EF4-FFF2-40B4-BE49-F238E27FC236}">
                  <a16:creationId xmlns:a16="http://schemas.microsoft.com/office/drawing/2014/main" id="{8D82C2B5-8481-4B9B-7BF6-9A0CBD9694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1637" y="1779104"/>
              <a:ext cx="740664" cy="740664"/>
            </a:xfrm>
            <a:prstGeom prst="rect">
              <a:avLst/>
            </a:prstGeom>
          </p:spPr>
        </p:pic>
        <p:sp>
          <p:nvSpPr>
            <p:cNvPr id="6" name="Oval 5">
              <a:extLst>
                <a:ext uri="{FF2B5EF4-FFF2-40B4-BE49-F238E27FC236}">
                  <a16:creationId xmlns:a16="http://schemas.microsoft.com/office/drawing/2014/main" id="{1161937F-ECE9-0DF3-5DC7-5973AC0FD466}"/>
                </a:ext>
              </a:extLst>
            </p:cNvPr>
            <p:cNvSpPr/>
            <p:nvPr/>
          </p:nvSpPr>
          <p:spPr>
            <a:xfrm>
              <a:off x="1519341" y="1876140"/>
              <a:ext cx="393873" cy="3938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DB4E47FB-1772-50CF-730B-37CB3CE1A510}"/>
              </a:ext>
            </a:extLst>
          </p:cNvPr>
          <p:cNvGrpSpPr/>
          <p:nvPr/>
        </p:nvGrpSpPr>
        <p:grpSpPr>
          <a:xfrm>
            <a:off x="2365512" y="1866892"/>
            <a:ext cx="8631564" cy="616228"/>
            <a:chOff x="2365512" y="1864101"/>
            <a:chExt cx="8631564" cy="616228"/>
          </a:xfrm>
        </p:grpSpPr>
        <p:sp>
          <p:nvSpPr>
            <p:cNvPr id="8" name="Delay 7">
              <a:extLst>
                <a:ext uri="{FF2B5EF4-FFF2-40B4-BE49-F238E27FC236}">
                  <a16:creationId xmlns:a16="http://schemas.microsoft.com/office/drawing/2014/main" id="{0A869597-E4E1-F77A-320E-D2670321F4FB}"/>
                </a:ext>
              </a:extLst>
            </p:cNvPr>
            <p:cNvSpPr/>
            <p:nvPr/>
          </p:nvSpPr>
          <p:spPr>
            <a:xfrm>
              <a:off x="10479186" y="1864718"/>
              <a:ext cx="517890" cy="614995"/>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9D7DAD-E712-E763-22EB-C2E57B50E903}"/>
                </a:ext>
              </a:extLst>
            </p:cNvPr>
            <p:cNvSpPr/>
            <p:nvPr/>
          </p:nvSpPr>
          <p:spPr>
            <a:xfrm>
              <a:off x="2365512" y="1864101"/>
              <a:ext cx="8140148" cy="6162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7077025-0327-03C0-12E8-797297F97D43}"/>
              </a:ext>
            </a:extLst>
          </p:cNvPr>
          <p:cNvGrpSpPr/>
          <p:nvPr/>
        </p:nvGrpSpPr>
        <p:grpSpPr>
          <a:xfrm>
            <a:off x="2365512" y="2482027"/>
            <a:ext cx="8657539" cy="616228"/>
            <a:chOff x="2365512" y="1861812"/>
            <a:chExt cx="8657539" cy="616228"/>
          </a:xfrm>
          <a:solidFill>
            <a:srgbClr val="DE6A73"/>
          </a:solidFill>
        </p:grpSpPr>
        <p:sp>
          <p:nvSpPr>
            <p:cNvPr id="11" name="Delay 10">
              <a:extLst>
                <a:ext uri="{FF2B5EF4-FFF2-40B4-BE49-F238E27FC236}">
                  <a16:creationId xmlns:a16="http://schemas.microsoft.com/office/drawing/2014/main" id="{D07D82B7-B8ED-7D40-8A69-CB66B95DFFFB}"/>
                </a:ext>
              </a:extLst>
            </p:cNvPr>
            <p:cNvSpPr/>
            <p:nvPr/>
          </p:nvSpPr>
          <p:spPr>
            <a:xfrm>
              <a:off x="10505161" y="1862429"/>
              <a:ext cx="517890" cy="614995"/>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4E0C08-C06B-4BA8-333C-DD2ED714E1DB}"/>
                </a:ext>
              </a:extLst>
            </p:cNvPr>
            <p:cNvSpPr/>
            <p:nvPr/>
          </p:nvSpPr>
          <p:spPr>
            <a:xfrm>
              <a:off x="2365512" y="1861812"/>
              <a:ext cx="8140148" cy="616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CBFC270-E97E-A85F-FEC6-3158B25A438B}"/>
              </a:ext>
            </a:extLst>
          </p:cNvPr>
          <p:cNvGrpSpPr/>
          <p:nvPr/>
        </p:nvGrpSpPr>
        <p:grpSpPr>
          <a:xfrm>
            <a:off x="2365512" y="3098492"/>
            <a:ext cx="8631564" cy="616228"/>
            <a:chOff x="2365512" y="3761444"/>
            <a:chExt cx="8631564" cy="616228"/>
          </a:xfrm>
        </p:grpSpPr>
        <p:sp>
          <p:nvSpPr>
            <p:cNvPr id="14" name="Delay 13">
              <a:extLst>
                <a:ext uri="{FF2B5EF4-FFF2-40B4-BE49-F238E27FC236}">
                  <a16:creationId xmlns:a16="http://schemas.microsoft.com/office/drawing/2014/main" id="{D6CF0728-8294-B301-7E52-45F2E38CBE82}"/>
                </a:ext>
              </a:extLst>
            </p:cNvPr>
            <p:cNvSpPr/>
            <p:nvPr/>
          </p:nvSpPr>
          <p:spPr>
            <a:xfrm>
              <a:off x="10479186" y="3762061"/>
              <a:ext cx="517890" cy="614995"/>
            </a:xfrm>
            <a:prstGeom prst="flowChartDelay">
              <a:avLst/>
            </a:prstGeom>
            <a:solidFill>
              <a:srgbClr val="EBB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602247-EF83-BB10-0B46-7A0A59087EF2}"/>
                </a:ext>
              </a:extLst>
            </p:cNvPr>
            <p:cNvSpPr/>
            <p:nvPr/>
          </p:nvSpPr>
          <p:spPr>
            <a:xfrm>
              <a:off x="2365512" y="3761444"/>
              <a:ext cx="8140148" cy="616228"/>
            </a:xfrm>
            <a:prstGeom prst="rect">
              <a:avLst/>
            </a:prstGeom>
            <a:solidFill>
              <a:srgbClr val="EBB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2F209F2-FBCF-A845-CA18-1FABBA6DFE44}"/>
              </a:ext>
            </a:extLst>
          </p:cNvPr>
          <p:cNvGrpSpPr/>
          <p:nvPr/>
        </p:nvGrpSpPr>
        <p:grpSpPr>
          <a:xfrm>
            <a:off x="2365512" y="3712812"/>
            <a:ext cx="8631564" cy="616228"/>
            <a:chOff x="2365512" y="1864101"/>
            <a:chExt cx="8631564" cy="616228"/>
          </a:xfrm>
          <a:solidFill>
            <a:srgbClr val="74CFA5"/>
          </a:solidFill>
        </p:grpSpPr>
        <p:sp>
          <p:nvSpPr>
            <p:cNvPr id="17" name="Delay 16">
              <a:extLst>
                <a:ext uri="{FF2B5EF4-FFF2-40B4-BE49-F238E27FC236}">
                  <a16:creationId xmlns:a16="http://schemas.microsoft.com/office/drawing/2014/main" id="{8E29A328-00C6-5D82-FDA6-AC9C9C21D819}"/>
                </a:ext>
              </a:extLst>
            </p:cNvPr>
            <p:cNvSpPr/>
            <p:nvPr/>
          </p:nvSpPr>
          <p:spPr>
            <a:xfrm>
              <a:off x="10479186" y="1864718"/>
              <a:ext cx="517890" cy="615611"/>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0FB678-842B-1A17-C966-C6035624AD0C}"/>
                </a:ext>
              </a:extLst>
            </p:cNvPr>
            <p:cNvSpPr/>
            <p:nvPr/>
          </p:nvSpPr>
          <p:spPr>
            <a:xfrm>
              <a:off x="2365512" y="1864101"/>
              <a:ext cx="8140148" cy="6162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380D7181-B9B8-7CF6-2060-6D6F2D0D6576}"/>
              </a:ext>
            </a:extLst>
          </p:cNvPr>
          <p:cNvSpPr txBox="1"/>
          <p:nvPr/>
        </p:nvSpPr>
        <p:spPr>
          <a:xfrm>
            <a:off x="2365512" y="1988550"/>
            <a:ext cx="4853213" cy="369332"/>
          </a:xfrm>
          <a:prstGeom prst="rect">
            <a:avLst/>
          </a:prstGeom>
          <a:noFill/>
        </p:spPr>
        <p:txBody>
          <a:bodyPr wrap="square" anchor="ctr">
            <a:spAutoFit/>
          </a:bodyPr>
          <a:lstStyle/>
          <a:p>
            <a:r>
              <a:rPr lang="en-IN" b="1">
                <a:solidFill>
                  <a:schemeClr val="bg1"/>
                </a:solidFill>
              </a:rPr>
              <a:t>Identify Trend &amp; Seasonality </a:t>
            </a:r>
          </a:p>
        </p:txBody>
      </p:sp>
      <p:sp>
        <p:nvSpPr>
          <p:cNvPr id="21" name="TextBox 20">
            <a:extLst>
              <a:ext uri="{FF2B5EF4-FFF2-40B4-BE49-F238E27FC236}">
                <a16:creationId xmlns:a16="http://schemas.microsoft.com/office/drawing/2014/main" id="{822E4D94-808C-5F80-7FF9-F33C64424119}"/>
              </a:ext>
            </a:extLst>
          </p:cNvPr>
          <p:cNvSpPr txBox="1"/>
          <p:nvPr/>
        </p:nvSpPr>
        <p:spPr>
          <a:xfrm>
            <a:off x="2365512" y="2603809"/>
            <a:ext cx="4853213" cy="369332"/>
          </a:xfrm>
          <a:prstGeom prst="rect">
            <a:avLst/>
          </a:prstGeom>
          <a:noFill/>
        </p:spPr>
        <p:txBody>
          <a:bodyPr wrap="square" anchor="ctr">
            <a:spAutoFit/>
          </a:bodyPr>
          <a:lstStyle/>
          <a:p>
            <a:r>
              <a:rPr lang="en-IN" b="1">
                <a:solidFill>
                  <a:schemeClr val="bg1"/>
                </a:solidFill>
              </a:rPr>
              <a:t>Create Models</a:t>
            </a:r>
          </a:p>
        </p:txBody>
      </p:sp>
      <p:sp>
        <p:nvSpPr>
          <p:cNvPr id="22" name="TextBox 21">
            <a:extLst>
              <a:ext uri="{FF2B5EF4-FFF2-40B4-BE49-F238E27FC236}">
                <a16:creationId xmlns:a16="http://schemas.microsoft.com/office/drawing/2014/main" id="{373DBA9F-F51A-434E-7F1D-226CD5438FA6}"/>
              </a:ext>
            </a:extLst>
          </p:cNvPr>
          <p:cNvSpPr txBox="1"/>
          <p:nvPr/>
        </p:nvSpPr>
        <p:spPr>
          <a:xfrm>
            <a:off x="2365512" y="3206012"/>
            <a:ext cx="4853213" cy="369332"/>
          </a:xfrm>
          <a:prstGeom prst="rect">
            <a:avLst/>
          </a:prstGeom>
          <a:noFill/>
        </p:spPr>
        <p:txBody>
          <a:bodyPr wrap="square" anchor="ctr">
            <a:spAutoFit/>
          </a:bodyPr>
          <a:lstStyle/>
          <a:p>
            <a:r>
              <a:rPr lang="en-IN" b="1">
                <a:solidFill>
                  <a:schemeClr val="bg1"/>
                </a:solidFill>
              </a:rPr>
              <a:t>Evaluate Model Performance</a:t>
            </a:r>
          </a:p>
        </p:txBody>
      </p:sp>
      <p:sp>
        <p:nvSpPr>
          <p:cNvPr id="23" name="TextBox 22">
            <a:extLst>
              <a:ext uri="{FF2B5EF4-FFF2-40B4-BE49-F238E27FC236}">
                <a16:creationId xmlns:a16="http://schemas.microsoft.com/office/drawing/2014/main" id="{941CA518-7FCF-1133-8906-B69DA96EC619}"/>
              </a:ext>
            </a:extLst>
          </p:cNvPr>
          <p:cNvSpPr txBox="1"/>
          <p:nvPr/>
        </p:nvSpPr>
        <p:spPr>
          <a:xfrm>
            <a:off x="2365512" y="3820726"/>
            <a:ext cx="4853213" cy="369332"/>
          </a:xfrm>
          <a:prstGeom prst="rect">
            <a:avLst/>
          </a:prstGeom>
          <a:noFill/>
        </p:spPr>
        <p:txBody>
          <a:bodyPr wrap="square" anchor="ctr">
            <a:spAutoFit/>
          </a:bodyPr>
          <a:lstStyle/>
          <a:p>
            <a:r>
              <a:rPr lang="en-IN" b="1">
                <a:solidFill>
                  <a:schemeClr val="bg1"/>
                </a:solidFill>
              </a:rPr>
              <a:t>Generate Forecasts  </a:t>
            </a:r>
          </a:p>
        </p:txBody>
      </p:sp>
      <p:pic>
        <p:nvPicPr>
          <p:cNvPr id="24" name="Picture 2" descr="Magnifier assessment checklist icon">
            <a:extLst>
              <a:ext uri="{FF2B5EF4-FFF2-40B4-BE49-F238E27FC236}">
                <a16:creationId xmlns:a16="http://schemas.microsoft.com/office/drawing/2014/main" id="{FF5AEF2D-EDE5-F80A-7C43-501C2A02EB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02" t="11430" r="11287" b="11073"/>
          <a:stretch/>
        </p:blipFill>
        <p:spPr bwMode="auto">
          <a:xfrm>
            <a:off x="1518368" y="3167603"/>
            <a:ext cx="550229" cy="5452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model&quot; Icon - Download for free – Iconduck">
            <a:extLst>
              <a:ext uri="{FF2B5EF4-FFF2-40B4-BE49-F238E27FC236}">
                <a16:creationId xmlns:a16="http://schemas.microsoft.com/office/drawing/2014/main" id="{3DF9B6AD-EE9A-08AF-F9A5-CADE0D49D0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8368" y="2514630"/>
            <a:ext cx="545209" cy="545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art, decision, forecast, graph, problem, trend icon - Download on  Iconfinder">
            <a:extLst>
              <a:ext uri="{FF2B5EF4-FFF2-40B4-BE49-F238E27FC236}">
                <a16:creationId xmlns:a16="http://schemas.microsoft.com/office/drawing/2014/main" id="{76D9D500-5E4B-CD0A-773C-B2803EFB4C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8367" y="3773108"/>
            <a:ext cx="545209" cy="54520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4E8E101-8E92-D6CC-8E81-7C5A82311166}"/>
              </a:ext>
            </a:extLst>
          </p:cNvPr>
          <p:cNvSpPr txBox="1"/>
          <p:nvPr/>
        </p:nvSpPr>
        <p:spPr>
          <a:xfrm>
            <a:off x="5630780" y="2019327"/>
            <a:ext cx="5318434" cy="307777"/>
          </a:xfrm>
          <a:prstGeom prst="rect">
            <a:avLst/>
          </a:prstGeom>
          <a:noFill/>
        </p:spPr>
        <p:txBody>
          <a:bodyPr wrap="square" anchor="ctr">
            <a:spAutoFit/>
          </a:bodyPr>
          <a:lstStyle/>
          <a:p>
            <a:pPr marL="287338" indent="-279400"/>
            <a:r>
              <a:rPr lang="en-IN" sz="1400" b="1">
                <a:solidFill>
                  <a:schemeClr val="bg1"/>
                </a:solidFill>
              </a:rPr>
              <a:t>-      Check for time series components i.e. trends/level/seasonality</a:t>
            </a:r>
          </a:p>
        </p:txBody>
      </p:sp>
      <p:sp>
        <p:nvSpPr>
          <p:cNvPr id="27" name="TextBox 26">
            <a:extLst>
              <a:ext uri="{FF2B5EF4-FFF2-40B4-BE49-F238E27FC236}">
                <a16:creationId xmlns:a16="http://schemas.microsoft.com/office/drawing/2014/main" id="{DF17E7B8-DCE1-1822-36E7-90C434259EE9}"/>
              </a:ext>
            </a:extLst>
          </p:cNvPr>
          <p:cNvSpPr txBox="1"/>
          <p:nvPr/>
        </p:nvSpPr>
        <p:spPr>
          <a:xfrm>
            <a:off x="5630780" y="2634587"/>
            <a:ext cx="5318433" cy="307777"/>
          </a:xfrm>
          <a:prstGeom prst="rect">
            <a:avLst/>
          </a:prstGeom>
          <a:noFill/>
        </p:spPr>
        <p:txBody>
          <a:bodyPr wrap="square" anchor="ctr">
            <a:spAutoFit/>
          </a:bodyPr>
          <a:lstStyle/>
          <a:p>
            <a:pPr marL="285750" indent="-285750">
              <a:buFontTx/>
              <a:buChar char="-"/>
            </a:pPr>
            <a:r>
              <a:rPr lang="en-IN" sz="1400" b="1">
                <a:solidFill>
                  <a:schemeClr val="bg1"/>
                </a:solidFill>
              </a:rPr>
              <a:t>Tailor models to capture the components by region and category</a:t>
            </a:r>
          </a:p>
        </p:txBody>
      </p:sp>
      <p:sp>
        <p:nvSpPr>
          <p:cNvPr id="30" name="TextBox 29">
            <a:extLst>
              <a:ext uri="{FF2B5EF4-FFF2-40B4-BE49-F238E27FC236}">
                <a16:creationId xmlns:a16="http://schemas.microsoft.com/office/drawing/2014/main" id="{0FAE97FC-6F94-7067-37E3-8266C86C0EE6}"/>
              </a:ext>
            </a:extLst>
          </p:cNvPr>
          <p:cNvSpPr txBox="1"/>
          <p:nvPr/>
        </p:nvSpPr>
        <p:spPr>
          <a:xfrm>
            <a:off x="5630780" y="3234467"/>
            <a:ext cx="5366296" cy="307777"/>
          </a:xfrm>
          <a:prstGeom prst="rect">
            <a:avLst/>
          </a:prstGeom>
          <a:noFill/>
        </p:spPr>
        <p:txBody>
          <a:bodyPr wrap="square" anchor="ctr">
            <a:spAutoFit/>
          </a:bodyPr>
          <a:lstStyle/>
          <a:p>
            <a:pPr marL="285750" indent="-285750">
              <a:buFontTx/>
              <a:buChar char="-"/>
            </a:pPr>
            <a:r>
              <a:rPr lang="en-IN" sz="1400" b="1">
                <a:solidFill>
                  <a:schemeClr val="bg1"/>
                </a:solidFill>
              </a:rPr>
              <a:t>Use cross-validation and AIC scores for model selection </a:t>
            </a:r>
          </a:p>
        </p:txBody>
      </p:sp>
      <p:sp>
        <p:nvSpPr>
          <p:cNvPr id="32" name="TextBox 31">
            <a:extLst>
              <a:ext uri="{FF2B5EF4-FFF2-40B4-BE49-F238E27FC236}">
                <a16:creationId xmlns:a16="http://schemas.microsoft.com/office/drawing/2014/main" id="{EFFF0460-D079-7C0F-3A1E-5018C9DA8E7F}"/>
              </a:ext>
            </a:extLst>
          </p:cNvPr>
          <p:cNvSpPr txBox="1"/>
          <p:nvPr/>
        </p:nvSpPr>
        <p:spPr>
          <a:xfrm>
            <a:off x="5630780" y="3743781"/>
            <a:ext cx="5366296" cy="523220"/>
          </a:xfrm>
          <a:prstGeom prst="rect">
            <a:avLst/>
          </a:prstGeom>
          <a:noFill/>
        </p:spPr>
        <p:txBody>
          <a:bodyPr wrap="square" anchor="ctr">
            <a:spAutoFit/>
          </a:bodyPr>
          <a:lstStyle/>
          <a:p>
            <a:pPr marL="285750" indent="-285750">
              <a:buFontTx/>
              <a:buChar char="-"/>
            </a:pPr>
            <a:r>
              <a:rPr lang="en-IN" sz="1400" b="1">
                <a:solidFill>
                  <a:schemeClr val="bg1"/>
                </a:solidFill>
              </a:rPr>
              <a:t>Based on the above assessment we predict the category and region wise sales and profits for the next 6 months</a:t>
            </a:r>
          </a:p>
        </p:txBody>
      </p:sp>
      <p:sp>
        <p:nvSpPr>
          <p:cNvPr id="36" name="TextBox 35">
            <a:extLst>
              <a:ext uri="{FF2B5EF4-FFF2-40B4-BE49-F238E27FC236}">
                <a16:creationId xmlns:a16="http://schemas.microsoft.com/office/drawing/2014/main" id="{E3B8AEBC-6224-8B7D-9865-16979F868B54}"/>
              </a:ext>
            </a:extLst>
          </p:cNvPr>
          <p:cNvSpPr txBox="1"/>
          <p:nvPr/>
        </p:nvSpPr>
        <p:spPr>
          <a:xfrm>
            <a:off x="1366933" y="5024716"/>
            <a:ext cx="4517203" cy="369332"/>
          </a:xfrm>
          <a:prstGeom prst="rect">
            <a:avLst/>
          </a:prstGeom>
          <a:noFill/>
          <a:ln>
            <a:solidFill>
              <a:schemeClr val="accent1"/>
            </a:solidFill>
          </a:ln>
        </p:spPr>
        <p:txBody>
          <a:bodyPr wrap="square" rtlCol="0">
            <a:spAutoFit/>
          </a:bodyPr>
          <a:lstStyle/>
          <a:p>
            <a:pPr algn="ctr"/>
            <a:r>
              <a:rPr lang="en-IN" b="1"/>
              <a:t>Sample Model Evaluation for Furniture Sales</a:t>
            </a:r>
            <a:endParaRPr lang="en-IN" sz="1200" b="1"/>
          </a:p>
        </p:txBody>
      </p:sp>
      <p:pic>
        <p:nvPicPr>
          <p:cNvPr id="13" name="Picture 12">
            <a:extLst>
              <a:ext uri="{FF2B5EF4-FFF2-40B4-BE49-F238E27FC236}">
                <a16:creationId xmlns:a16="http://schemas.microsoft.com/office/drawing/2014/main" id="{99FD443C-A1E3-75DB-F63D-48374B0B87D8}"/>
              </a:ext>
            </a:extLst>
          </p:cNvPr>
          <p:cNvPicPr>
            <a:picLocks noChangeAspect="1"/>
          </p:cNvPicPr>
          <p:nvPr/>
        </p:nvPicPr>
        <p:blipFill>
          <a:blip r:embed="rId8"/>
          <a:stretch>
            <a:fillRect/>
          </a:stretch>
        </p:blipFill>
        <p:spPr>
          <a:xfrm>
            <a:off x="1366933" y="5468924"/>
            <a:ext cx="10137306" cy="666131"/>
          </a:xfrm>
          <a:prstGeom prst="rect">
            <a:avLst/>
          </a:prstGeom>
        </p:spPr>
      </p:pic>
    </p:spTree>
    <p:extLst>
      <p:ext uri="{BB962C8B-B14F-4D97-AF65-F5344CB8AC3E}">
        <p14:creationId xmlns:p14="http://schemas.microsoft.com/office/powerpoint/2010/main" val="353963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living room with a table and chairs&#10;&#10;Description automatically generated with medium confidence">
            <a:extLst>
              <a:ext uri="{FF2B5EF4-FFF2-40B4-BE49-F238E27FC236}">
                <a16:creationId xmlns:a16="http://schemas.microsoft.com/office/drawing/2014/main" id="{A9EE4786-207F-E994-A90E-20AF72884D9E}"/>
              </a:ext>
            </a:extLst>
          </p:cNvPr>
          <p:cNvPicPr>
            <a:picLocks noGrp="1" noChangeAspect="1"/>
          </p:cNvPicPr>
          <p:nvPr>
            <p:ph type="pic" sz="quarter" idx="13"/>
          </p:nvPr>
        </p:nvPicPr>
        <p:blipFill rotWithShape="1">
          <a:blip r:embed="rId2"/>
          <a:srcRect l="13582" r="13581" b="-1"/>
          <a:stretch/>
        </p:blipFill>
        <p:spPr>
          <a:xfrm>
            <a:off x="8543309" y="1"/>
            <a:ext cx="3648691" cy="3343836"/>
          </a:xfrm>
          <a:noFill/>
        </p:spPr>
      </p:pic>
      <p:sp>
        <p:nvSpPr>
          <p:cNvPr id="2" name="Title 1">
            <a:extLst>
              <a:ext uri="{FF2B5EF4-FFF2-40B4-BE49-F238E27FC236}">
                <a16:creationId xmlns:a16="http://schemas.microsoft.com/office/drawing/2014/main" id="{3EA3C2A7-13A6-3704-4A38-BE42BFF23162}"/>
              </a:ext>
            </a:extLst>
          </p:cNvPr>
          <p:cNvSpPr>
            <a:spLocks noGrp="1"/>
          </p:cNvSpPr>
          <p:nvPr>
            <p:ph type="title"/>
          </p:nvPr>
        </p:nvSpPr>
        <p:spPr>
          <a:xfrm>
            <a:off x="515938" y="650230"/>
            <a:ext cx="4937211" cy="1325563"/>
          </a:xfrm>
        </p:spPr>
        <p:txBody>
          <a:bodyPr anchor="ctr">
            <a:normAutofit/>
          </a:bodyPr>
          <a:lstStyle/>
          <a:p>
            <a:r>
              <a:rPr lang="en-US"/>
              <a:t>Furniture: Sales and Profit Forecasts </a:t>
            </a:r>
            <a:br>
              <a:rPr lang="en-US"/>
            </a:br>
            <a:endParaRPr lang="en-US"/>
          </a:p>
        </p:txBody>
      </p:sp>
      <p:sp>
        <p:nvSpPr>
          <p:cNvPr id="14" name="TextBox 13">
            <a:extLst>
              <a:ext uri="{FF2B5EF4-FFF2-40B4-BE49-F238E27FC236}">
                <a16:creationId xmlns:a16="http://schemas.microsoft.com/office/drawing/2014/main" id="{D2B676AF-67AE-DAD7-CBBB-FF09765DC8A1}"/>
              </a:ext>
            </a:extLst>
          </p:cNvPr>
          <p:cNvSpPr txBox="1"/>
          <p:nvPr/>
        </p:nvSpPr>
        <p:spPr>
          <a:xfrm rot="16200000">
            <a:off x="-467305" y="2368554"/>
            <a:ext cx="1691640" cy="369332"/>
          </a:xfrm>
          <a:prstGeom prst="rect">
            <a:avLst/>
          </a:prstGeom>
          <a:noFill/>
        </p:spPr>
        <p:txBody>
          <a:bodyPr wrap="square" rtlCol="0">
            <a:spAutoFit/>
          </a:bodyPr>
          <a:lstStyle/>
          <a:p>
            <a:pPr algn="ctr"/>
            <a:r>
              <a:rPr lang="en-IN" b="1"/>
              <a:t>Central</a:t>
            </a:r>
            <a:endParaRPr lang="en-IN" sz="1200" b="1"/>
          </a:p>
        </p:txBody>
      </p:sp>
      <p:pic>
        <p:nvPicPr>
          <p:cNvPr id="3" name="Picture 4" descr="Chart, histogram&#10;&#10;Description automatically generated">
            <a:extLst>
              <a:ext uri="{FF2B5EF4-FFF2-40B4-BE49-F238E27FC236}">
                <a16:creationId xmlns:a16="http://schemas.microsoft.com/office/drawing/2014/main" id="{9A00FCD0-A4D2-5FF6-CEF5-F89E717AF688}"/>
              </a:ext>
            </a:extLst>
          </p:cNvPr>
          <p:cNvPicPr>
            <a:picLocks noChangeAspect="1"/>
          </p:cNvPicPr>
          <p:nvPr/>
        </p:nvPicPr>
        <p:blipFill rotWithShape="1">
          <a:blip r:embed="rId3"/>
          <a:srcRect t="12981" r="3882" b="-321"/>
          <a:stretch/>
        </p:blipFill>
        <p:spPr>
          <a:xfrm>
            <a:off x="656484" y="1663475"/>
            <a:ext cx="3177394" cy="2503119"/>
          </a:xfrm>
          <a:prstGeom prst="rect">
            <a:avLst/>
          </a:prstGeom>
        </p:spPr>
      </p:pic>
      <p:sp>
        <p:nvSpPr>
          <p:cNvPr id="5" name="TextBox 4">
            <a:extLst>
              <a:ext uri="{FF2B5EF4-FFF2-40B4-BE49-F238E27FC236}">
                <a16:creationId xmlns:a16="http://schemas.microsoft.com/office/drawing/2014/main" id="{D0DAF18C-09A7-5E3D-39A5-6115962D11D6}"/>
              </a:ext>
            </a:extLst>
          </p:cNvPr>
          <p:cNvSpPr txBox="1"/>
          <p:nvPr/>
        </p:nvSpPr>
        <p:spPr>
          <a:xfrm rot="16200000">
            <a:off x="-467305" y="5121461"/>
            <a:ext cx="1691640" cy="369332"/>
          </a:xfrm>
          <a:prstGeom prst="rect">
            <a:avLst/>
          </a:prstGeom>
          <a:noFill/>
        </p:spPr>
        <p:txBody>
          <a:bodyPr wrap="square" rtlCol="0">
            <a:spAutoFit/>
          </a:bodyPr>
          <a:lstStyle/>
          <a:p>
            <a:pPr algn="ctr"/>
            <a:r>
              <a:rPr lang="en-IN" b="1"/>
              <a:t>South</a:t>
            </a:r>
            <a:endParaRPr lang="en-IN" sz="1200" b="1"/>
          </a:p>
        </p:txBody>
      </p:sp>
      <p:sp>
        <p:nvSpPr>
          <p:cNvPr id="8" name="TextBox 7">
            <a:extLst>
              <a:ext uri="{FF2B5EF4-FFF2-40B4-BE49-F238E27FC236}">
                <a16:creationId xmlns:a16="http://schemas.microsoft.com/office/drawing/2014/main" id="{E5F012B6-202E-58AE-E944-DCD2341A337A}"/>
              </a:ext>
            </a:extLst>
          </p:cNvPr>
          <p:cNvSpPr txBox="1"/>
          <p:nvPr/>
        </p:nvSpPr>
        <p:spPr>
          <a:xfrm rot="16200000">
            <a:off x="3131917" y="2368555"/>
            <a:ext cx="1780066" cy="369332"/>
          </a:xfrm>
          <a:prstGeom prst="rect">
            <a:avLst/>
          </a:prstGeom>
          <a:noFill/>
        </p:spPr>
        <p:txBody>
          <a:bodyPr wrap="square" rtlCol="0">
            <a:spAutoFit/>
          </a:bodyPr>
          <a:lstStyle/>
          <a:p>
            <a:pPr algn="ctr"/>
            <a:r>
              <a:rPr lang="en-IN" b="1"/>
              <a:t>East</a:t>
            </a:r>
            <a:endParaRPr lang="en-IN" sz="1200" b="1"/>
          </a:p>
        </p:txBody>
      </p:sp>
      <p:sp>
        <p:nvSpPr>
          <p:cNvPr id="9" name="TextBox 8">
            <a:extLst>
              <a:ext uri="{FF2B5EF4-FFF2-40B4-BE49-F238E27FC236}">
                <a16:creationId xmlns:a16="http://schemas.microsoft.com/office/drawing/2014/main" id="{88F73F51-9553-1842-944D-2F6DCFAC51C9}"/>
              </a:ext>
            </a:extLst>
          </p:cNvPr>
          <p:cNvSpPr txBox="1"/>
          <p:nvPr/>
        </p:nvSpPr>
        <p:spPr>
          <a:xfrm rot="16200000">
            <a:off x="3176130" y="5121462"/>
            <a:ext cx="1691640" cy="369332"/>
          </a:xfrm>
          <a:prstGeom prst="rect">
            <a:avLst/>
          </a:prstGeom>
          <a:noFill/>
        </p:spPr>
        <p:txBody>
          <a:bodyPr wrap="square" rtlCol="0">
            <a:spAutoFit/>
          </a:bodyPr>
          <a:lstStyle/>
          <a:p>
            <a:pPr algn="ctr"/>
            <a:r>
              <a:rPr lang="en-IN" b="1"/>
              <a:t>West</a:t>
            </a:r>
            <a:endParaRPr lang="en-IN" sz="1200" b="1"/>
          </a:p>
        </p:txBody>
      </p:sp>
      <p:pic>
        <p:nvPicPr>
          <p:cNvPr id="10" name="Picture 11" descr="Chart, histogram&#10;&#10;Description automatically generated">
            <a:extLst>
              <a:ext uri="{FF2B5EF4-FFF2-40B4-BE49-F238E27FC236}">
                <a16:creationId xmlns:a16="http://schemas.microsoft.com/office/drawing/2014/main" id="{225B3730-0FC2-3ED4-374F-E749BEC1A032}"/>
              </a:ext>
            </a:extLst>
          </p:cNvPr>
          <p:cNvPicPr>
            <a:picLocks noChangeAspect="1"/>
          </p:cNvPicPr>
          <p:nvPr/>
        </p:nvPicPr>
        <p:blipFill rotWithShape="1">
          <a:blip r:embed="rId4"/>
          <a:srcRect t="13139" r="4996" b="-243"/>
          <a:stretch/>
        </p:blipFill>
        <p:spPr>
          <a:xfrm>
            <a:off x="613832" y="4190827"/>
            <a:ext cx="3163824" cy="2503119"/>
          </a:xfrm>
          <a:prstGeom prst="rect">
            <a:avLst/>
          </a:prstGeom>
        </p:spPr>
      </p:pic>
      <p:pic>
        <p:nvPicPr>
          <p:cNvPr id="11" name="Picture 16" descr="Chart, histogram&#10;&#10;Description automatically generated">
            <a:extLst>
              <a:ext uri="{FF2B5EF4-FFF2-40B4-BE49-F238E27FC236}">
                <a16:creationId xmlns:a16="http://schemas.microsoft.com/office/drawing/2014/main" id="{EF94FF52-B271-32B0-D09C-4834BEE496DC}"/>
              </a:ext>
            </a:extLst>
          </p:cNvPr>
          <p:cNvPicPr>
            <a:picLocks noChangeAspect="1"/>
          </p:cNvPicPr>
          <p:nvPr/>
        </p:nvPicPr>
        <p:blipFill rotWithShape="1">
          <a:blip r:embed="rId5"/>
          <a:srcRect t="12165" b="-243"/>
          <a:stretch/>
        </p:blipFill>
        <p:spPr>
          <a:xfrm>
            <a:off x="4155966" y="1626999"/>
            <a:ext cx="3362769" cy="2576071"/>
          </a:xfrm>
          <a:prstGeom prst="rect">
            <a:avLst/>
          </a:prstGeom>
        </p:spPr>
      </p:pic>
      <p:pic>
        <p:nvPicPr>
          <p:cNvPr id="17" name="Picture 16">
            <a:extLst>
              <a:ext uri="{FF2B5EF4-FFF2-40B4-BE49-F238E27FC236}">
                <a16:creationId xmlns:a16="http://schemas.microsoft.com/office/drawing/2014/main" id="{DE9B507C-85FC-A213-BDB8-FDAB35B1982A}"/>
              </a:ext>
            </a:extLst>
          </p:cNvPr>
          <p:cNvPicPr>
            <a:picLocks noChangeAspect="1"/>
          </p:cNvPicPr>
          <p:nvPr/>
        </p:nvPicPr>
        <p:blipFill rotWithShape="1">
          <a:blip r:embed="rId6"/>
          <a:srcRect t="8982"/>
          <a:stretch/>
        </p:blipFill>
        <p:spPr>
          <a:xfrm>
            <a:off x="4341279" y="4167192"/>
            <a:ext cx="3079812" cy="2550359"/>
          </a:xfrm>
          <a:prstGeom prst="rect">
            <a:avLst/>
          </a:prstGeom>
        </p:spPr>
      </p:pic>
      <p:graphicFrame>
        <p:nvGraphicFramePr>
          <p:cNvPr id="21" name="Table 19">
            <a:extLst>
              <a:ext uri="{FF2B5EF4-FFF2-40B4-BE49-F238E27FC236}">
                <a16:creationId xmlns:a16="http://schemas.microsoft.com/office/drawing/2014/main" id="{5826BC85-996A-DD46-6F90-FE479086B12E}"/>
              </a:ext>
            </a:extLst>
          </p:cNvPr>
          <p:cNvGraphicFramePr>
            <a:graphicFrameLocks noGrp="1"/>
          </p:cNvGraphicFramePr>
          <p:nvPr>
            <p:extLst>
              <p:ext uri="{D42A27DB-BD31-4B8C-83A1-F6EECF244321}">
                <p14:modId xmlns:p14="http://schemas.microsoft.com/office/powerpoint/2010/main" val="1845579822"/>
              </p:ext>
            </p:extLst>
          </p:nvPr>
        </p:nvGraphicFramePr>
        <p:xfrm>
          <a:off x="7555754" y="4786224"/>
          <a:ext cx="4442398" cy="1308446"/>
        </p:xfrm>
        <a:graphic>
          <a:graphicData uri="http://schemas.openxmlformats.org/drawingml/2006/table">
            <a:tbl>
              <a:tblPr firstRow="1" bandRow="1">
                <a:tableStyleId>{5C22544A-7EE6-4342-B048-85BDC9FD1C3A}</a:tableStyleId>
              </a:tblPr>
              <a:tblGrid>
                <a:gridCol w="1217543">
                  <a:extLst>
                    <a:ext uri="{9D8B030D-6E8A-4147-A177-3AD203B41FA5}">
                      <a16:colId xmlns:a16="http://schemas.microsoft.com/office/drawing/2014/main" val="1129304347"/>
                    </a:ext>
                  </a:extLst>
                </a:gridCol>
                <a:gridCol w="803189">
                  <a:extLst>
                    <a:ext uri="{9D8B030D-6E8A-4147-A177-3AD203B41FA5}">
                      <a16:colId xmlns:a16="http://schemas.microsoft.com/office/drawing/2014/main" val="2644877249"/>
                    </a:ext>
                  </a:extLst>
                </a:gridCol>
                <a:gridCol w="790833">
                  <a:extLst>
                    <a:ext uri="{9D8B030D-6E8A-4147-A177-3AD203B41FA5}">
                      <a16:colId xmlns:a16="http://schemas.microsoft.com/office/drawing/2014/main" val="2567921277"/>
                    </a:ext>
                  </a:extLst>
                </a:gridCol>
                <a:gridCol w="790832">
                  <a:extLst>
                    <a:ext uri="{9D8B030D-6E8A-4147-A177-3AD203B41FA5}">
                      <a16:colId xmlns:a16="http://schemas.microsoft.com/office/drawing/2014/main" val="1130949355"/>
                    </a:ext>
                  </a:extLst>
                </a:gridCol>
                <a:gridCol w="840001">
                  <a:extLst>
                    <a:ext uri="{9D8B030D-6E8A-4147-A177-3AD203B41FA5}">
                      <a16:colId xmlns:a16="http://schemas.microsoft.com/office/drawing/2014/main" val="1192975672"/>
                    </a:ext>
                  </a:extLst>
                </a:gridCol>
              </a:tblGrid>
              <a:tr h="394046">
                <a:tc>
                  <a:txBody>
                    <a:bodyPr/>
                    <a:lstStyle/>
                    <a:p>
                      <a:pPr algn="ctr"/>
                      <a:endParaRPr lang="en-US"/>
                    </a:p>
                  </a:txBody>
                  <a:tcPr/>
                </a:tc>
                <a:tc>
                  <a:txBody>
                    <a:bodyPr/>
                    <a:lstStyle/>
                    <a:p>
                      <a:pPr algn="ctr"/>
                      <a:r>
                        <a:rPr lang="en-US" sz="1400"/>
                        <a:t>Central</a:t>
                      </a:r>
                    </a:p>
                  </a:txBody>
                  <a:tcPr/>
                </a:tc>
                <a:tc>
                  <a:txBody>
                    <a:bodyPr/>
                    <a:lstStyle/>
                    <a:p>
                      <a:pPr algn="ctr"/>
                      <a:r>
                        <a:rPr lang="en-US" sz="1400"/>
                        <a:t>East</a:t>
                      </a:r>
                    </a:p>
                  </a:txBody>
                  <a:tcPr/>
                </a:tc>
                <a:tc>
                  <a:txBody>
                    <a:bodyPr/>
                    <a:lstStyle/>
                    <a:p>
                      <a:pPr algn="ctr"/>
                      <a:r>
                        <a:rPr lang="en-US" sz="1400"/>
                        <a:t>South</a:t>
                      </a:r>
                    </a:p>
                  </a:txBody>
                  <a:tcPr/>
                </a:tc>
                <a:tc>
                  <a:txBody>
                    <a:bodyPr/>
                    <a:lstStyle/>
                    <a:p>
                      <a:pPr algn="ctr"/>
                      <a:r>
                        <a:rPr lang="en-US" sz="1400"/>
                        <a:t>West</a:t>
                      </a:r>
                    </a:p>
                  </a:txBody>
                  <a:tcPr/>
                </a:tc>
                <a:extLst>
                  <a:ext uri="{0D108BD9-81ED-4DB2-BD59-A6C34878D82A}">
                    <a16:rowId xmlns:a16="http://schemas.microsoft.com/office/drawing/2014/main" val="3458587553"/>
                  </a:ext>
                </a:extLst>
              </a:tr>
              <a:tr h="132913">
                <a:tc>
                  <a:txBody>
                    <a:bodyPr/>
                    <a:lstStyle/>
                    <a:p>
                      <a:r>
                        <a:rPr lang="en-US" sz="1400" b="1"/>
                        <a:t>Sales</a:t>
                      </a:r>
                    </a:p>
                  </a:txBody>
                  <a:tcPr anchor="ctr"/>
                </a:tc>
                <a:tc>
                  <a:txBody>
                    <a:bodyPr/>
                    <a:lstStyle/>
                    <a:p>
                      <a:pPr algn="ctr" fontAlgn="b"/>
                      <a:r>
                        <a:rPr lang="en-US" sz="1400" b="1" u="none" strike="noStrike">
                          <a:solidFill>
                            <a:srgbClr val="000000"/>
                          </a:solidFill>
                          <a:effectLst/>
                        </a:rPr>
                        <a:t>$ 2,435</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$ 2,146</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$ 2,287</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$ 4,675</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19275459"/>
                  </a:ext>
                </a:extLst>
              </a:tr>
              <a:tr h="132913">
                <a:tc>
                  <a:txBody>
                    <a:bodyPr/>
                    <a:lstStyle/>
                    <a:p>
                      <a:r>
                        <a:rPr lang="en-US" sz="1400" b="1"/>
                        <a:t>Profits</a:t>
                      </a:r>
                    </a:p>
                  </a:txBody>
                  <a:tcPr anchor="ctr"/>
                </a:tc>
                <a:tc>
                  <a:txBody>
                    <a:bodyPr/>
                    <a:lstStyle/>
                    <a:p>
                      <a:pPr marL="0" algn="ctr" defTabSz="914400" rtl="0" eaLnBrk="1" fontAlgn="b" latinLnBrk="0" hangingPunct="1"/>
                      <a:r>
                        <a:rPr lang="en-US" sz="1400" b="1" u="none" strike="noStrike" kern="1200">
                          <a:solidFill>
                            <a:srgbClr val="FF0000"/>
                          </a:solidFill>
                          <a:effectLst/>
                        </a:rPr>
                        <a:t>- $ 42</a:t>
                      </a:r>
                      <a:endParaRPr lang="en-US" sz="1400" b="1" i="0" u="none" strike="noStrike" kern="1200">
                        <a:solidFill>
                          <a:srgbClr val="FF0000"/>
                        </a:solidFill>
                        <a:effectLst/>
                        <a:latin typeface="Calibri" panose="020F0502020204030204" pitchFamily="34" charset="0"/>
                        <a:ea typeface="+mn-ea"/>
                        <a:cs typeface="+mn-cs"/>
                      </a:endParaRPr>
                    </a:p>
                  </a:txBody>
                  <a:tcPr/>
                </a:tc>
                <a:tc>
                  <a:txBody>
                    <a:bodyPr/>
                    <a:lstStyle/>
                    <a:p>
                      <a:pPr marL="0" algn="ctr" defTabSz="914400" rtl="0" eaLnBrk="1" fontAlgn="b" latinLnBrk="0" hangingPunct="1"/>
                      <a:r>
                        <a:rPr lang="en-US" sz="1400" b="1" u="none" strike="noStrike" kern="1200">
                          <a:solidFill>
                            <a:srgbClr val="00B050"/>
                          </a:solidFill>
                          <a:effectLst/>
                        </a:rPr>
                        <a:t>$ 130</a:t>
                      </a:r>
                      <a:endParaRPr lang="en-US" sz="1400" b="1" i="0" u="none" strike="noStrike" kern="1200">
                        <a:solidFill>
                          <a:srgbClr val="00B050"/>
                        </a:solidFill>
                        <a:effectLst/>
                        <a:latin typeface="Calibri" panose="020F0502020204030204" pitchFamily="34" charset="0"/>
                        <a:ea typeface="+mn-ea"/>
                        <a:cs typeface="+mn-cs"/>
                      </a:endParaRPr>
                    </a:p>
                  </a:txBody>
                  <a:tcPr/>
                </a:tc>
                <a:tc>
                  <a:txBody>
                    <a:bodyPr/>
                    <a:lstStyle/>
                    <a:p>
                      <a:pPr marL="0" algn="ctr" defTabSz="914400" rtl="0" eaLnBrk="1" fontAlgn="b" latinLnBrk="0" hangingPunct="1"/>
                      <a:r>
                        <a:rPr lang="en-US" sz="1400" b="1" u="none" strike="noStrike" kern="1200">
                          <a:solidFill>
                            <a:srgbClr val="00B050"/>
                          </a:solidFill>
                          <a:effectLst/>
                        </a:rPr>
                        <a:t>$ 91</a:t>
                      </a:r>
                      <a:endParaRPr lang="en-US" sz="1400" b="1" i="0" u="none" strike="noStrike" kern="1200">
                        <a:solidFill>
                          <a:srgbClr val="00B050"/>
                        </a:solidFill>
                        <a:effectLst/>
                        <a:latin typeface="Calibri" panose="020F0502020204030204" pitchFamily="34" charset="0"/>
                        <a:ea typeface="+mn-ea"/>
                        <a:cs typeface="+mn-cs"/>
                      </a:endParaRPr>
                    </a:p>
                  </a:txBody>
                  <a:tcPr/>
                </a:tc>
                <a:tc>
                  <a:txBody>
                    <a:bodyPr/>
                    <a:lstStyle/>
                    <a:p>
                      <a:pPr marL="0" algn="ctr" defTabSz="914400" rtl="0" eaLnBrk="1" fontAlgn="b" latinLnBrk="0" hangingPunct="1"/>
                      <a:r>
                        <a:rPr lang="en-US" sz="1400" b="1" u="none" strike="noStrike" kern="1200">
                          <a:solidFill>
                            <a:srgbClr val="00B050"/>
                          </a:solidFill>
                          <a:effectLst/>
                        </a:rPr>
                        <a:t>$ 176</a:t>
                      </a:r>
                      <a:endParaRPr lang="en-US" sz="1400" b="1" i="0" u="none" strike="noStrike" kern="1200">
                        <a:solidFill>
                          <a:srgbClr val="00B050"/>
                        </a:solidFill>
                        <a:effectLst/>
                        <a:latin typeface="Calibri" panose="020F0502020204030204" pitchFamily="34" charset="0"/>
                        <a:ea typeface="+mn-ea"/>
                        <a:cs typeface="+mn-cs"/>
                      </a:endParaRPr>
                    </a:p>
                  </a:txBody>
                  <a:tcPr/>
                </a:tc>
                <a:extLst>
                  <a:ext uri="{0D108BD9-81ED-4DB2-BD59-A6C34878D82A}">
                    <a16:rowId xmlns:a16="http://schemas.microsoft.com/office/drawing/2014/main" val="3894866828"/>
                  </a:ext>
                </a:extLst>
              </a:tr>
              <a:tr h="132913">
                <a:tc>
                  <a:txBody>
                    <a:bodyPr/>
                    <a:lstStyle/>
                    <a:p>
                      <a:r>
                        <a:rPr lang="en-US" sz="1400" b="1"/>
                        <a:t>Profit Margin</a:t>
                      </a:r>
                    </a:p>
                  </a:txBody>
                  <a:tcPr anchor="ctr"/>
                </a:tc>
                <a:tc>
                  <a:txBody>
                    <a:bodyPr/>
                    <a:lstStyle/>
                    <a:p>
                      <a:pPr marL="0" algn="ctr" defTabSz="914400" rtl="0" eaLnBrk="1" fontAlgn="b" latinLnBrk="0" hangingPunct="1"/>
                      <a:r>
                        <a:rPr lang="en-US" sz="1400" b="1" u="none" strike="noStrike" kern="1200">
                          <a:solidFill>
                            <a:srgbClr val="FF0000"/>
                          </a:solidFill>
                          <a:effectLst/>
                        </a:rPr>
                        <a:t>- 2%</a:t>
                      </a:r>
                      <a:endParaRPr lang="en-US" sz="1400" b="1" i="0" u="none" strike="noStrike" kern="1200">
                        <a:solidFill>
                          <a:srgbClr val="FF0000"/>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400" b="1" u="none" strike="noStrike" kern="1200">
                          <a:solidFill>
                            <a:srgbClr val="00B050"/>
                          </a:solidFill>
                          <a:effectLst/>
                        </a:rPr>
                        <a:t>6%</a:t>
                      </a:r>
                      <a:endParaRPr lang="en-US" sz="1400" b="1" i="0" u="none" strike="noStrike" kern="1200">
                        <a:solidFill>
                          <a:srgbClr val="00B050"/>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400" b="1" u="none" strike="noStrike" kern="1200">
                          <a:solidFill>
                            <a:srgbClr val="00B050"/>
                          </a:solidFill>
                          <a:effectLst/>
                        </a:rPr>
                        <a:t>4%</a:t>
                      </a:r>
                      <a:endParaRPr lang="en-US" sz="1400" b="1" i="0" u="none" strike="noStrike" kern="1200">
                        <a:solidFill>
                          <a:srgbClr val="00B050"/>
                        </a:solidFill>
                        <a:effectLst/>
                        <a:latin typeface="Calibri" panose="020F0502020204030204" pitchFamily="34" charset="0"/>
                        <a:ea typeface="+mn-ea"/>
                        <a:cs typeface="+mn-cs"/>
                      </a:endParaRPr>
                    </a:p>
                  </a:txBody>
                  <a:tcPr anchor="ctr"/>
                </a:tc>
                <a:tc>
                  <a:txBody>
                    <a:bodyPr/>
                    <a:lstStyle/>
                    <a:p>
                      <a:pPr marL="0" algn="ctr" defTabSz="914400" rtl="0" eaLnBrk="1" fontAlgn="b" latinLnBrk="0" hangingPunct="1"/>
                      <a:r>
                        <a:rPr lang="en-US" sz="1400" b="1" u="none" strike="noStrike" kern="1200">
                          <a:solidFill>
                            <a:srgbClr val="00B050"/>
                          </a:solidFill>
                          <a:effectLst/>
                        </a:rPr>
                        <a:t>4%</a:t>
                      </a:r>
                      <a:endParaRPr lang="en-US" sz="1400" b="1" i="0" u="none" strike="noStrike" kern="1200">
                        <a:solidFill>
                          <a:srgbClr val="00B050"/>
                        </a:solidFill>
                        <a:effectLst/>
                        <a:latin typeface="Calibri" panose="020F0502020204030204" pitchFamily="34" charset="0"/>
                        <a:ea typeface="+mn-ea"/>
                        <a:cs typeface="+mn-cs"/>
                      </a:endParaRPr>
                    </a:p>
                  </a:txBody>
                  <a:tcPr anchor="ctr"/>
                </a:tc>
                <a:extLst>
                  <a:ext uri="{0D108BD9-81ED-4DB2-BD59-A6C34878D82A}">
                    <a16:rowId xmlns:a16="http://schemas.microsoft.com/office/drawing/2014/main" val="2786985525"/>
                  </a:ext>
                </a:extLst>
              </a:tr>
            </a:tbl>
          </a:graphicData>
        </a:graphic>
      </p:graphicFrame>
      <p:sp>
        <p:nvSpPr>
          <p:cNvPr id="22" name="TextBox 21">
            <a:extLst>
              <a:ext uri="{FF2B5EF4-FFF2-40B4-BE49-F238E27FC236}">
                <a16:creationId xmlns:a16="http://schemas.microsoft.com/office/drawing/2014/main" id="{966984BC-EB40-CEBC-9D33-51CD939118A8}"/>
              </a:ext>
            </a:extLst>
          </p:cNvPr>
          <p:cNvSpPr txBox="1"/>
          <p:nvPr/>
        </p:nvSpPr>
        <p:spPr>
          <a:xfrm>
            <a:off x="7555755" y="3894625"/>
            <a:ext cx="4378098" cy="646331"/>
          </a:xfrm>
          <a:prstGeom prst="rect">
            <a:avLst/>
          </a:prstGeom>
          <a:noFill/>
        </p:spPr>
        <p:txBody>
          <a:bodyPr wrap="square" rtlCol="0">
            <a:spAutoFit/>
          </a:bodyPr>
          <a:lstStyle/>
          <a:p>
            <a:r>
              <a:rPr lang="en-IN" b="1"/>
              <a:t>Forecasted Average Sales and Profits:</a:t>
            </a:r>
          </a:p>
          <a:p>
            <a:r>
              <a:rPr lang="en-IN" b="1"/>
              <a:t>Next 6 Months </a:t>
            </a:r>
            <a:endParaRPr lang="en-IN" sz="1200" b="1"/>
          </a:p>
        </p:txBody>
      </p:sp>
    </p:spTree>
    <p:extLst>
      <p:ext uri="{BB962C8B-B14F-4D97-AF65-F5344CB8AC3E}">
        <p14:creationId xmlns:p14="http://schemas.microsoft.com/office/powerpoint/2010/main" val="14262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9F9E97-4ADC-C05A-3384-527EEC902341}"/>
              </a:ext>
            </a:extLst>
          </p:cNvPr>
          <p:cNvSpPr>
            <a:spLocks noGrp="1"/>
          </p:cNvSpPr>
          <p:nvPr>
            <p:ph type="title"/>
          </p:nvPr>
        </p:nvSpPr>
        <p:spPr>
          <a:xfrm>
            <a:off x="515938" y="609600"/>
            <a:ext cx="10709657" cy="1325563"/>
          </a:xfrm>
        </p:spPr>
        <p:txBody>
          <a:bodyPr anchor="t">
            <a:normAutofit/>
          </a:bodyPr>
          <a:lstStyle/>
          <a:p>
            <a:r>
              <a:rPr lang="en-US"/>
              <a:t>INFLUENTIAL FACTORS- DISCOUNTS</a:t>
            </a:r>
          </a:p>
        </p:txBody>
      </p:sp>
      <p:sp>
        <p:nvSpPr>
          <p:cNvPr id="8" name="TextBox 7">
            <a:extLst>
              <a:ext uri="{FF2B5EF4-FFF2-40B4-BE49-F238E27FC236}">
                <a16:creationId xmlns:a16="http://schemas.microsoft.com/office/drawing/2014/main" id="{5334AB9A-ECBD-9099-FE50-951764C963D8}"/>
              </a:ext>
            </a:extLst>
          </p:cNvPr>
          <p:cNvSpPr txBox="1"/>
          <p:nvPr/>
        </p:nvSpPr>
        <p:spPr>
          <a:xfrm>
            <a:off x="5024984" y="1245825"/>
            <a:ext cx="1576916" cy="408623"/>
          </a:xfrm>
          <a:prstGeom prst="roundRect">
            <a:avLst/>
          </a:prstGeom>
          <a:noFill/>
          <a:ln>
            <a:solidFill>
              <a:schemeClr val="tx1"/>
            </a:solidFill>
          </a:ln>
        </p:spPr>
        <p:txBody>
          <a:bodyPr wrap="square" rtlCol="0">
            <a:spAutoFit/>
          </a:bodyPr>
          <a:lstStyle/>
          <a:p>
            <a:pPr algn="ctr"/>
            <a:r>
              <a:rPr lang="en-IN" b="1"/>
              <a:t>EAST</a:t>
            </a:r>
            <a:r>
              <a:rPr lang="en-IN"/>
              <a:t> </a:t>
            </a:r>
          </a:p>
        </p:txBody>
      </p:sp>
      <p:sp>
        <p:nvSpPr>
          <p:cNvPr id="11" name="TextBox 10">
            <a:extLst>
              <a:ext uri="{FF2B5EF4-FFF2-40B4-BE49-F238E27FC236}">
                <a16:creationId xmlns:a16="http://schemas.microsoft.com/office/drawing/2014/main" id="{3FED8A50-427A-979F-F3A9-0098D90F957F}"/>
              </a:ext>
            </a:extLst>
          </p:cNvPr>
          <p:cNvSpPr txBox="1"/>
          <p:nvPr/>
        </p:nvSpPr>
        <p:spPr>
          <a:xfrm>
            <a:off x="6958943" y="1245825"/>
            <a:ext cx="4999113" cy="408623"/>
          </a:xfrm>
          <a:prstGeom prst="roundRect">
            <a:avLst/>
          </a:prstGeom>
          <a:noFill/>
          <a:ln>
            <a:solidFill>
              <a:schemeClr val="tx1"/>
            </a:solidFill>
          </a:ln>
        </p:spPr>
        <p:txBody>
          <a:bodyPr wrap="square" rtlCol="0">
            <a:spAutoFit/>
          </a:bodyPr>
          <a:lstStyle/>
          <a:p>
            <a:pPr algn="ctr"/>
            <a:r>
              <a:rPr lang="en-IN" b="1"/>
              <a:t>CENTRAL </a:t>
            </a:r>
          </a:p>
        </p:txBody>
      </p:sp>
      <p:sp>
        <p:nvSpPr>
          <p:cNvPr id="19" name="TextBox 18">
            <a:extLst>
              <a:ext uri="{FF2B5EF4-FFF2-40B4-BE49-F238E27FC236}">
                <a16:creationId xmlns:a16="http://schemas.microsoft.com/office/drawing/2014/main" id="{948C3809-00F1-3223-8209-0F5DCB5CA186}"/>
              </a:ext>
            </a:extLst>
          </p:cNvPr>
          <p:cNvSpPr txBox="1"/>
          <p:nvPr/>
        </p:nvSpPr>
        <p:spPr>
          <a:xfrm>
            <a:off x="233944" y="5956057"/>
            <a:ext cx="11724112" cy="646331"/>
          </a:xfrm>
          <a:prstGeom prst="rect">
            <a:avLst/>
          </a:prstGeom>
          <a:noFill/>
          <a:ln>
            <a:solidFill>
              <a:schemeClr val="tx2"/>
            </a:solidFill>
          </a:ln>
        </p:spPr>
        <p:txBody>
          <a:bodyPr wrap="square" rtlCol="0">
            <a:spAutoFit/>
          </a:bodyPr>
          <a:lstStyle/>
          <a:p>
            <a:pPr marL="285750" indent="-285750">
              <a:buFont typeface="Arial" panose="020B0604020202020204" pitchFamily="34" charset="0"/>
              <a:buChar char="•"/>
            </a:pPr>
            <a:r>
              <a:rPr lang="en-IN" b="1"/>
              <a:t>High discounts </a:t>
            </a:r>
            <a:r>
              <a:rPr lang="en-IN"/>
              <a:t>offered in the </a:t>
            </a:r>
            <a:r>
              <a:rPr lang="en-IN" b="1"/>
              <a:t>Central</a:t>
            </a:r>
            <a:r>
              <a:rPr lang="en-IN"/>
              <a:t> region can potentially be the a reason for a </a:t>
            </a:r>
            <a:r>
              <a:rPr lang="en-IN" b="1">
                <a:solidFill>
                  <a:srgbClr val="FF0000"/>
                </a:solidFill>
              </a:rPr>
              <a:t>negative profit margin</a:t>
            </a:r>
          </a:p>
          <a:p>
            <a:pPr marL="285750" indent="-285750">
              <a:buFont typeface="Arial" panose="020B0604020202020204" pitchFamily="34" charset="0"/>
              <a:buChar char="•"/>
            </a:pPr>
            <a:r>
              <a:rPr lang="en-IN" b="1"/>
              <a:t>Furnishings</a:t>
            </a:r>
            <a:r>
              <a:rPr lang="en-IN"/>
              <a:t> in particular have the </a:t>
            </a:r>
            <a:r>
              <a:rPr lang="en-IN" b="1"/>
              <a:t>highest discounts </a:t>
            </a:r>
            <a:r>
              <a:rPr lang="en-IN"/>
              <a:t>offered among all other </a:t>
            </a:r>
            <a:r>
              <a:rPr lang="en-IN" b="1"/>
              <a:t>Furniture </a:t>
            </a:r>
            <a:r>
              <a:rPr lang="en-IN"/>
              <a:t>products</a:t>
            </a:r>
          </a:p>
        </p:txBody>
      </p:sp>
      <p:pic>
        <p:nvPicPr>
          <p:cNvPr id="37" name="Picture 36">
            <a:extLst>
              <a:ext uri="{FF2B5EF4-FFF2-40B4-BE49-F238E27FC236}">
                <a16:creationId xmlns:a16="http://schemas.microsoft.com/office/drawing/2014/main" id="{A6227AD2-AD14-87E2-ED98-EFB6F900BA42}"/>
              </a:ext>
            </a:extLst>
          </p:cNvPr>
          <p:cNvPicPr>
            <a:picLocks noChangeAspect="1"/>
          </p:cNvPicPr>
          <p:nvPr/>
        </p:nvPicPr>
        <p:blipFill rotWithShape="1">
          <a:blip r:embed="rId2"/>
          <a:srcRect l="25080" t="22939" r="56936" b="12613"/>
          <a:stretch/>
        </p:blipFill>
        <p:spPr>
          <a:xfrm>
            <a:off x="5060670" y="1801418"/>
            <a:ext cx="1541230" cy="3972942"/>
          </a:xfrm>
          <a:prstGeom prst="rect">
            <a:avLst/>
          </a:prstGeom>
          <a:ln>
            <a:solidFill>
              <a:schemeClr val="tx1"/>
            </a:solidFill>
          </a:ln>
        </p:spPr>
      </p:pic>
      <p:pic>
        <p:nvPicPr>
          <p:cNvPr id="39" name="Picture 38">
            <a:extLst>
              <a:ext uri="{FF2B5EF4-FFF2-40B4-BE49-F238E27FC236}">
                <a16:creationId xmlns:a16="http://schemas.microsoft.com/office/drawing/2014/main" id="{FDB79353-88BD-58E3-1037-568AAEBAC84F}"/>
              </a:ext>
            </a:extLst>
          </p:cNvPr>
          <p:cNvPicPr>
            <a:picLocks noChangeAspect="1"/>
          </p:cNvPicPr>
          <p:nvPr/>
        </p:nvPicPr>
        <p:blipFill rotWithShape="1">
          <a:blip r:embed="rId3"/>
          <a:srcRect l="25000" t="22509" r="56290" b="15823"/>
          <a:stretch/>
        </p:blipFill>
        <p:spPr>
          <a:xfrm>
            <a:off x="6958943" y="1831930"/>
            <a:ext cx="1796867" cy="3935791"/>
          </a:xfrm>
          <a:prstGeom prst="rect">
            <a:avLst/>
          </a:prstGeom>
          <a:ln>
            <a:solidFill>
              <a:schemeClr val="tx1"/>
            </a:solidFill>
          </a:ln>
        </p:spPr>
      </p:pic>
      <p:pic>
        <p:nvPicPr>
          <p:cNvPr id="41" name="Picture 40">
            <a:extLst>
              <a:ext uri="{FF2B5EF4-FFF2-40B4-BE49-F238E27FC236}">
                <a16:creationId xmlns:a16="http://schemas.microsoft.com/office/drawing/2014/main" id="{1EE890FD-07D4-37D7-876E-915D74CE5FD8}"/>
              </a:ext>
            </a:extLst>
          </p:cNvPr>
          <p:cNvPicPr>
            <a:picLocks noChangeAspect="1"/>
          </p:cNvPicPr>
          <p:nvPr/>
        </p:nvPicPr>
        <p:blipFill>
          <a:blip r:embed="rId4"/>
          <a:stretch>
            <a:fillRect/>
          </a:stretch>
        </p:blipFill>
        <p:spPr>
          <a:xfrm>
            <a:off x="8976160" y="1838568"/>
            <a:ext cx="2981896" cy="3929153"/>
          </a:xfrm>
          <a:prstGeom prst="rect">
            <a:avLst/>
          </a:prstGeom>
          <a:ln>
            <a:solidFill>
              <a:schemeClr val="tx1"/>
            </a:solidFill>
          </a:ln>
        </p:spPr>
      </p:pic>
      <p:pic>
        <p:nvPicPr>
          <p:cNvPr id="43" name="Picture 42">
            <a:extLst>
              <a:ext uri="{FF2B5EF4-FFF2-40B4-BE49-F238E27FC236}">
                <a16:creationId xmlns:a16="http://schemas.microsoft.com/office/drawing/2014/main" id="{2418AD9C-B75A-CC84-FD44-DCC913BBC2E3}"/>
              </a:ext>
            </a:extLst>
          </p:cNvPr>
          <p:cNvPicPr>
            <a:picLocks noChangeAspect="1"/>
          </p:cNvPicPr>
          <p:nvPr/>
        </p:nvPicPr>
        <p:blipFill>
          <a:blip r:embed="rId5"/>
          <a:stretch>
            <a:fillRect/>
          </a:stretch>
        </p:blipFill>
        <p:spPr>
          <a:xfrm>
            <a:off x="272225" y="1801419"/>
            <a:ext cx="4431402" cy="3972942"/>
          </a:xfrm>
          <a:prstGeom prst="rect">
            <a:avLst/>
          </a:prstGeom>
          <a:ln>
            <a:solidFill>
              <a:schemeClr val="tx1"/>
            </a:solidFill>
          </a:ln>
        </p:spPr>
      </p:pic>
      <p:sp>
        <p:nvSpPr>
          <p:cNvPr id="44" name="TextBox 43">
            <a:extLst>
              <a:ext uri="{FF2B5EF4-FFF2-40B4-BE49-F238E27FC236}">
                <a16:creationId xmlns:a16="http://schemas.microsoft.com/office/drawing/2014/main" id="{D7B67A24-9051-C6FD-BEEF-B11CFD27A3D2}"/>
              </a:ext>
            </a:extLst>
          </p:cNvPr>
          <p:cNvSpPr txBox="1"/>
          <p:nvPr/>
        </p:nvSpPr>
        <p:spPr>
          <a:xfrm>
            <a:off x="233944" y="1245825"/>
            <a:ext cx="4431402" cy="408623"/>
          </a:xfrm>
          <a:prstGeom prst="roundRect">
            <a:avLst/>
          </a:prstGeom>
          <a:noFill/>
          <a:ln>
            <a:solidFill>
              <a:schemeClr val="tx1"/>
            </a:solidFill>
          </a:ln>
        </p:spPr>
        <p:txBody>
          <a:bodyPr wrap="square" rtlCol="0">
            <a:spAutoFit/>
          </a:bodyPr>
          <a:lstStyle/>
          <a:p>
            <a:pPr algn="ctr"/>
            <a:r>
              <a:rPr lang="en-IN" b="1"/>
              <a:t>PROFIT VS DISCOUNT </a:t>
            </a:r>
          </a:p>
        </p:txBody>
      </p:sp>
    </p:spTree>
    <p:extLst>
      <p:ext uri="{BB962C8B-B14F-4D97-AF65-F5344CB8AC3E}">
        <p14:creationId xmlns:p14="http://schemas.microsoft.com/office/powerpoint/2010/main" val="1996882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C2A7-13A6-3704-4A38-BE42BFF23162}"/>
              </a:ext>
            </a:extLst>
          </p:cNvPr>
          <p:cNvSpPr>
            <a:spLocks noGrp="1"/>
          </p:cNvSpPr>
          <p:nvPr>
            <p:ph type="title"/>
          </p:nvPr>
        </p:nvSpPr>
        <p:spPr>
          <a:xfrm>
            <a:off x="515938" y="650230"/>
            <a:ext cx="4937211" cy="1325563"/>
          </a:xfrm>
        </p:spPr>
        <p:txBody>
          <a:bodyPr anchor="ctr">
            <a:normAutofit/>
          </a:bodyPr>
          <a:lstStyle/>
          <a:p>
            <a:r>
              <a:rPr lang="en-US"/>
              <a:t>Technology: Sales and Profit Forecasts </a:t>
            </a:r>
            <a:br>
              <a:rPr lang="en-US"/>
            </a:br>
            <a:endParaRPr lang="en-US"/>
          </a:p>
        </p:txBody>
      </p:sp>
      <p:sp>
        <p:nvSpPr>
          <p:cNvPr id="14" name="TextBox 13">
            <a:extLst>
              <a:ext uri="{FF2B5EF4-FFF2-40B4-BE49-F238E27FC236}">
                <a16:creationId xmlns:a16="http://schemas.microsoft.com/office/drawing/2014/main" id="{D2B676AF-67AE-DAD7-CBBB-FF09765DC8A1}"/>
              </a:ext>
            </a:extLst>
          </p:cNvPr>
          <p:cNvSpPr txBox="1"/>
          <p:nvPr/>
        </p:nvSpPr>
        <p:spPr>
          <a:xfrm rot="16200000">
            <a:off x="-467305" y="2368554"/>
            <a:ext cx="1691640" cy="369332"/>
          </a:xfrm>
          <a:prstGeom prst="rect">
            <a:avLst/>
          </a:prstGeom>
          <a:noFill/>
        </p:spPr>
        <p:txBody>
          <a:bodyPr wrap="square" rtlCol="0">
            <a:spAutoFit/>
          </a:bodyPr>
          <a:lstStyle/>
          <a:p>
            <a:pPr algn="ctr"/>
            <a:r>
              <a:rPr lang="en-IN" b="1"/>
              <a:t>Central</a:t>
            </a:r>
            <a:endParaRPr lang="en-IN" sz="1200" b="1"/>
          </a:p>
        </p:txBody>
      </p:sp>
      <p:sp>
        <p:nvSpPr>
          <p:cNvPr id="5" name="TextBox 4">
            <a:extLst>
              <a:ext uri="{FF2B5EF4-FFF2-40B4-BE49-F238E27FC236}">
                <a16:creationId xmlns:a16="http://schemas.microsoft.com/office/drawing/2014/main" id="{D0DAF18C-09A7-5E3D-39A5-6115962D11D6}"/>
              </a:ext>
            </a:extLst>
          </p:cNvPr>
          <p:cNvSpPr txBox="1"/>
          <p:nvPr/>
        </p:nvSpPr>
        <p:spPr>
          <a:xfrm rot="16200000">
            <a:off x="-467305" y="5121461"/>
            <a:ext cx="1691640" cy="369332"/>
          </a:xfrm>
          <a:prstGeom prst="rect">
            <a:avLst/>
          </a:prstGeom>
          <a:noFill/>
        </p:spPr>
        <p:txBody>
          <a:bodyPr wrap="square" rtlCol="0">
            <a:spAutoFit/>
          </a:bodyPr>
          <a:lstStyle/>
          <a:p>
            <a:pPr algn="ctr"/>
            <a:r>
              <a:rPr lang="en-IN" b="1"/>
              <a:t>South</a:t>
            </a:r>
            <a:endParaRPr lang="en-IN" sz="1200" b="1"/>
          </a:p>
        </p:txBody>
      </p:sp>
      <p:sp>
        <p:nvSpPr>
          <p:cNvPr id="8" name="TextBox 7">
            <a:extLst>
              <a:ext uri="{FF2B5EF4-FFF2-40B4-BE49-F238E27FC236}">
                <a16:creationId xmlns:a16="http://schemas.microsoft.com/office/drawing/2014/main" id="{E5F012B6-202E-58AE-E944-DCD2341A337A}"/>
              </a:ext>
            </a:extLst>
          </p:cNvPr>
          <p:cNvSpPr txBox="1"/>
          <p:nvPr/>
        </p:nvSpPr>
        <p:spPr>
          <a:xfrm rot="16200000">
            <a:off x="3093767" y="2368555"/>
            <a:ext cx="1780066" cy="369332"/>
          </a:xfrm>
          <a:prstGeom prst="rect">
            <a:avLst/>
          </a:prstGeom>
          <a:noFill/>
        </p:spPr>
        <p:txBody>
          <a:bodyPr wrap="square" rtlCol="0">
            <a:spAutoFit/>
          </a:bodyPr>
          <a:lstStyle/>
          <a:p>
            <a:pPr algn="ctr"/>
            <a:r>
              <a:rPr lang="en-IN" b="1"/>
              <a:t>East</a:t>
            </a:r>
            <a:endParaRPr lang="en-IN" sz="1200" b="1"/>
          </a:p>
        </p:txBody>
      </p:sp>
      <p:sp>
        <p:nvSpPr>
          <p:cNvPr id="9" name="TextBox 8">
            <a:extLst>
              <a:ext uri="{FF2B5EF4-FFF2-40B4-BE49-F238E27FC236}">
                <a16:creationId xmlns:a16="http://schemas.microsoft.com/office/drawing/2014/main" id="{88F73F51-9553-1842-944D-2F6DCFAC51C9}"/>
              </a:ext>
            </a:extLst>
          </p:cNvPr>
          <p:cNvSpPr txBox="1"/>
          <p:nvPr/>
        </p:nvSpPr>
        <p:spPr>
          <a:xfrm rot="16200000">
            <a:off x="3137980" y="5121462"/>
            <a:ext cx="1691640" cy="369332"/>
          </a:xfrm>
          <a:prstGeom prst="rect">
            <a:avLst/>
          </a:prstGeom>
          <a:noFill/>
        </p:spPr>
        <p:txBody>
          <a:bodyPr wrap="square" rtlCol="0">
            <a:spAutoFit/>
          </a:bodyPr>
          <a:lstStyle/>
          <a:p>
            <a:pPr algn="ctr"/>
            <a:r>
              <a:rPr lang="en-IN" b="1"/>
              <a:t>West</a:t>
            </a:r>
            <a:endParaRPr lang="en-IN" sz="1200" b="1"/>
          </a:p>
        </p:txBody>
      </p:sp>
      <p:graphicFrame>
        <p:nvGraphicFramePr>
          <p:cNvPr id="21" name="Table 19">
            <a:extLst>
              <a:ext uri="{FF2B5EF4-FFF2-40B4-BE49-F238E27FC236}">
                <a16:creationId xmlns:a16="http://schemas.microsoft.com/office/drawing/2014/main" id="{5826BC85-996A-DD46-6F90-FE479086B12E}"/>
              </a:ext>
            </a:extLst>
          </p:cNvPr>
          <p:cNvGraphicFramePr>
            <a:graphicFrameLocks noGrp="1"/>
          </p:cNvGraphicFramePr>
          <p:nvPr>
            <p:extLst>
              <p:ext uri="{D42A27DB-BD31-4B8C-83A1-F6EECF244321}">
                <p14:modId xmlns:p14="http://schemas.microsoft.com/office/powerpoint/2010/main" val="1418628014"/>
              </p:ext>
            </p:extLst>
          </p:nvPr>
        </p:nvGraphicFramePr>
        <p:xfrm>
          <a:off x="7559984" y="4798581"/>
          <a:ext cx="4438167" cy="1308446"/>
        </p:xfrm>
        <a:graphic>
          <a:graphicData uri="http://schemas.openxmlformats.org/drawingml/2006/table">
            <a:tbl>
              <a:tblPr firstRow="1" bandRow="1">
                <a:tableStyleId>{5C22544A-7EE6-4342-B048-85BDC9FD1C3A}</a:tableStyleId>
              </a:tblPr>
              <a:tblGrid>
                <a:gridCol w="1190812">
                  <a:extLst>
                    <a:ext uri="{9D8B030D-6E8A-4147-A177-3AD203B41FA5}">
                      <a16:colId xmlns:a16="http://schemas.microsoft.com/office/drawing/2014/main" val="1129304347"/>
                    </a:ext>
                  </a:extLst>
                </a:gridCol>
                <a:gridCol w="827534">
                  <a:extLst>
                    <a:ext uri="{9D8B030D-6E8A-4147-A177-3AD203B41FA5}">
                      <a16:colId xmlns:a16="http://schemas.microsoft.com/office/drawing/2014/main" val="2644877249"/>
                    </a:ext>
                  </a:extLst>
                </a:gridCol>
                <a:gridCol w="789920">
                  <a:extLst>
                    <a:ext uri="{9D8B030D-6E8A-4147-A177-3AD203B41FA5}">
                      <a16:colId xmlns:a16="http://schemas.microsoft.com/office/drawing/2014/main" val="2567921277"/>
                    </a:ext>
                  </a:extLst>
                </a:gridCol>
                <a:gridCol w="814973">
                  <a:extLst>
                    <a:ext uri="{9D8B030D-6E8A-4147-A177-3AD203B41FA5}">
                      <a16:colId xmlns:a16="http://schemas.microsoft.com/office/drawing/2014/main" val="1130949355"/>
                    </a:ext>
                  </a:extLst>
                </a:gridCol>
                <a:gridCol w="814928">
                  <a:extLst>
                    <a:ext uri="{9D8B030D-6E8A-4147-A177-3AD203B41FA5}">
                      <a16:colId xmlns:a16="http://schemas.microsoft.com/office/drawing/2014/main" val="1192975672"/>
                    </a:ext>
                  </a:extLst>
                </a:gridCol>
              </a:tblGrid>
              <a:tr h="394046">
                <a:tc>
                  <a:txBody>
                    <a:bodyPr/>
                    <a:lstStyle/>
                    <a:p>
                      <a:pPr algn="ctr"/>
                      <a:endParaRPr lang="en-US"/>
                    </a:p>
                  </a:txBody>
                  <a:tcPr/>
                </a:tc>
                <a:tc>
                  <a:txBody>
                    <a:bodyPr/>
                    <a:lstStyle/>
                    <a:p>
                      <a:pPr algn="ctr"/>
                      <a:r>
                        <a:rPr lang="en-US" sz="1400"/>
                        <a:t>Central</a:t>
                      </a:r>
                    </a:p>
                  </a:txBody>
                  <a:tcPr/>
                </a:tc>
                <a:tc>
                  <a:txBody>
                    <a:bodyPr/>
                    <a:lstStyle/>
                    <a:p>
                      <a:pPr algn="ctr"/>
                      <a:r>
                        <a:rPr lang="en-US" sz="1400"/>
                        <a:t>East</a:t>
                      </a:r>
                    </a:p>
                  </a:txBody>
                  <a:tcPr/>
                </a:tc>
                <a:tc>
                  <a:txBody>
                    <a:bodyPr/>
                    <a:lstStyle/>
                    <a:p>
                      <a:pPr algn="ctr"/>
                      <a:r>
                        <a:rPr lang="en-US" sz="1400"/>
                        <a:t>South</a:t>
                      </a:r>
                    </a:p>
                  </a:txBody>
                  <a:tcPr/>
                </a:tc>
                <a:tc>
                  <a:txBody>
                    <a:bodyPr/>
                    <a:lstStyle/>
                    <a:p>
                      <a:pPr algn="ctr"/>
                      <a:r>
                        <a:rPr lang="en-US" sz="1400"/>
                        <a:t>West</a:t>
                      </a:r>
                    </a:p>
                  </a:txBody>
                  <a:tcPr/>
                </a:tc>
                <a:extLst>
                  <a:ext uri="{0D108BD9-81ED-4DB2-BD59-A6C34878D82A}">
                    <a16:rowId xmlns:a16="http://schemas.microsoft.com/office/drawing/2014/main" val="3458587553"/>
                  </a:ext>
                </a:extLst>
              </a:tr>
              <a:tr h="132913">
                <a:tc>
                  <a:txBody>
                    <a:bodyPr/>
                    <a:lstStyle/>
                    <a:p>
                      <a:r>
                        <a:rPr lang="en-US" sz="1400" b="1"/>
                        <a:t>Sales</a:t>
                      </a:r>
                    </a:p>
                  </a:txBody>
                  <a:tcPr anchor="ctr"/>
                </a:tc>
                <a:tc>
                  <a:txBody>
                    <a:bodyPr/>
                    <a:lstStyle/>
                    <a:p>
                      <a:pPr marL="0" lvl="0" algn="ctr" rtl="0">
                        <a:buNone/>
                      </a:pPr>
                      <a:r>
                        <a:rPr lang="en-US" sz="1400" b="1" u="none" strike="noStrike" kern="1200">
                          <a:solidFill>
                            <a:schemeClr val="tx1"/>
                          </a:solidFill>
                          <a:effectLst/>
                        </a:rPr>
                        <a:t>$ 2,679</a:t>
                      </a:r>
                      <a:endParaRPr lang="en-US">
                        <a:solidFill>
                          <a:schemeClr val="tx1"/>
                        </a:solidFill>
                      </a:endParaRPr>
                    </a:p>
                  </a:txBody>
                  <a:tcPr anchor="ctr"/>
                </a:tc>
                <a:tc>
                  <a:txBody>
                    <a:bodyPr/>
                    <a:lstStyle/>
                    <a:p>
                      <a:pPr marL="0" lvl="0" algn="ctr" rtl="0">
                        <a:buNone/>
                      </a:pPr>
                      <a:r>
                        <a:rPr lang="en-US" sz="1400" b="1" u="none" strike="noStrike" kern="1200">
                          <a:solidFill>
                            <a:schemeClr val="tx1"/>
                          </a:solidFill>
                          <a:effectLst/>
                        </a:rPr>
                        <a:t>$ 4,143</a:t>
                      </a:r>
                      <a:endParaRPr lang="en-US">
                        <a:solidFill>
                          <a:schemeClr val="tx1"/>
                        </a:solidFill>
                      </a:endParaRPr>
                    </a:p>
                  </a:txBody>
                  <a:tcPr anchor="ctr"/>
                </a:tc>
                <a:tc>
                  <a:txBody>
                    <a:bodyPr/>
                    <a:lstStyle/>
                    <a:p>
                      <a:pPr marL="0" lvl="0" algn="ctr" rtl="0">
                        <a:buNone/>
                      </a:pPr>
                      <a:r>
                        <a:rPr lang="en-US" sz="1400" b="1" u="none" strike="noStrike" kern="1200">
                          <a:solidFill>
                            <a:schemeClr val="tx1"/>
                          </a:solidFill>
                          <a:effectLst/>
                        </a:rPr>
                        <a:t>$ 2,642</a:t>
                      </a:r>
                      <a:endParaRPr lang="en-US">
                        <a:solidFill>
                          <a:schemeClr val="tx1"/>
                        </a:solidFill>
                      </a:endParaRPr>
                    </a:p>
                  </a:txBody>
                  <a:tcPr anchor="ctr"/>
                </a:tc>
                <a:tc>
                  <a:txBody>
                    <a:bodyPr/>
                    <a:lstStyle/>
                    <a:p>
                      <a:pPr marL="0" lvl="0" algn="ctr" rtl="0">
                        <a:buNone/>
                      </a:pPr>
                      <a:r>
                        <a:rPr lang="en-US" sz="1400" b="1" u="none" strike="noStrike" kern="1200">
                          <a:solidFill>
                            <a:schemeClr val="tx1"/>
                          </a:solidFill>
                          <a:effectLst/>
                        </a:rPr>
                        <a:t>$ 6,081</a:t>
                      </a:r>
                      <a:endParaRPr lang="en-US">
                        <a:solidFill>
                          <a:schemeClr val="tx1"/>
                        </a:solidFill>
                      </a:endParaRPr>
                    </a:p>
                  </a:txBody>
                  <a:tcPr anchor="ctr"/>
                </a:tc>
                <a:extLst>
                  <a:ext uri="{0D108BD9-81ED-4DB2-BD59-A6C34878D82A}">
                    <a16:rowId xmlns:a16="http://schemas.microsoft.com/office/drawing/2014/main" val="1619275459"/>
                  </a:ext>
                </a:extLst>
              </a:tr>
              <a:tr h="132913">
                <a:tc>
                  <a:txBody>
                    <a:bodyPr/>
                    <a:lstStyle/>
                    <a:p>
                      <a:r>
                        <a:rPr lang="en-US" sz="1400" b="1"/>
                        <a:t>Profits</a:t>
                      </a:r>
                    </a:p>
                  </a:txBody>
                  <a:tcPr anchor="ctr"/>
                </a:tc>
                <a:tc>
                  <a:txBody>
                    <a:bodyPr/>
                    <a:lstStyle/>
                    <a:p>
                      <a:pPr lvl="0" algn="ctr">
                        <a:buNone/>
                      </a:pPr>
                      <a:r>
                        <a:rPr lang="en-US" sz="1400" b="1" u="none" strike="noStrike" kern="1200">
                          <a:solidFill>
                            <a:srgbClr val="00B050"/>
                          </a:solidFill>
                          <a:effectLst/>
                        </a:rPr>
                        <a:t>$ 817</a:t>
                      </a:r>
                      <a:endParaRPr lang="en-US" sz="1400" b="1" i="0" u="none" strike="noStrike" kern="1200">
                        <a:solidFill>
                          <a:srgbClr val="00B050"/>
                        </a:solidFill>
                        <a:effectLst/>
                        <a:latin typeface="Calibri"/>
                        <a:ea typeface="+mn-ea"/>
                        <a:cs typeface="+mn-cs"/>
                      </a:endParaRPr>
                    </a:p>
                  </a:txBody>
                  <a:tcPr anchor="ctr"/>
                </a:tc>
                <a:tc>
                  <a:txBody>
                    <a:bodyPr/>
                    <a:lstStyle/>
                    <a:p>
                      <a:pPr lvl="0" algn="ctr">
                        <a:buNone/>
                      </a:pPr>
                      <a:r>
                        <a:rPr lang="en-US" sz="1400" b="1" u="none" strike="noStrike" kern="1200">
                          <a:solidFill>
                            <a:srgbClr val="00B050"/>
                          </a:solidFill>
                          <a:effectLst/>
                        </a:rPr>
                        <a:t>$ </a:t>
                      </a:r>
                      <a:r>
                        <a:rPr lang="en-US" sz="1400" b="1" u="none" strike="noStrike" kern="1200" noProof="0">
                          <a:solidFill>
                            <a:srgbClr val="00B050"/>
                          </a:solidFill>
                          <a:effectLst/>
                        </a:rPr>
                        <a:t>3,966</a:t>
                      </a:r>
                      <a:endParaRPr lang="en-US" sz="1400" b="1" i="0" u="none" strike="noStrike" kern="1200" noProof="0">
                        <a:solidFill>
                          <a:srgbClr val="00B050"/>
                        </a:solidFill>
                        <a:effectLst/>
                        <a:latin typeface="Calibri"/>
                        <a:ea typeface="+mn-ea"/>
                        <a:cs typeface="+mn-cs"/>
                      </a:endParaRPr>
                    </a:p>
                  </a:txBody>
                  <a:tcPr anchor="ctr"/>
                </a:tc>
                <a:tc>
                  <a:txBody>
                    <a:bodyPr/>
                    <a:lstStyle/>
                    <a:p>
                      <a:pPr lvl="0" algn="ctr">
                        <a:buNone/>
                      </a:pPr>
                      <a:r>
                        <a:rPr lang="en-US" sz="1400" b="1" u="none" strike="noStrike" kern="1200">
                          <a:solidFill>
                            <a:srgbClr val="00B050"/>
                          </a:solidFill>
                          <a:effectLst/>
                        </a:rPr>
                        <a:t>$ 553</a:t>
                      </a:r>
                      <a:endParaRPr lang="en-US" sz="1400" b="1" i="0" u="none" strike="noStrike" kern="1200">
                        <a:solidFill>
                          <a:srgbClr val="00B050"/>
                        </a:solidFill>
                        <a:effectLst/>
                        <a:latin typeface="Calibri"/>
                        <a:ea typeface="+mn-ea"/>
                        <a:cs typeface="+mn-cs"/>
                      </a:endParaRPr>
                    </a:p>
                  </a:txBody>
                  <a:tcPr anchor="ctr"/>
                </a:tc>
                <a:tc>
                  <a:txBody>
                    <a:bodyPr/>
                    <a:lstStyle/>
                    <a:p>
                      <a:pPr lvl="0" algn="ctr">
                        <a:buNone/>
                      </a:pPr>
                      <a:r>
                        <a:rPr lang="en-US" sz="1400" b="1" u="none" strike="noStrike" kern="1200">
                          <a:solidFill>
                            <a:srgbClr val="00B050"/>
                          </a:solidFill>
                          <a:effectLst/>
                        </a:rPr>
                        <a:t>$ 730</a:t>
                      </a:r>
                      <a:endParaRPr lang="en-US" sz="1400" b="1" i="0" u="none" strike="noStrike" kern="1200">
                        <a:solidFill>
                          <a:srgbClr val="00B050"/>
                        </a:solidFill>
                        <a:effectLst/>
                        <a:latin typeface="Calibri"/>
                        <a:ea typeface="+mn-ea"/>
                        <a:cs typeface="+mn-cs"/>
                      </a:endParaRPr>
                    </a:p>
                  </a:txBody>
                  <a:tcPr anchor="ctr"/>
                </a:tc>
                <a:extLst>
                  <a:ext uri="{0D108BD9-81ED-4DB2-BD59-A6C34878D82A}">
                    <a16:rowId xmlns:a16="http://schemas.microsoft.com/office/drawing/2014/main" val="3894866828"/>
                  </a:ext>
                </a:extLst>
              </a:tr>
              <a:tr h="132913">
                <a:tc>
                  <a:txBody>
                    <a:bodyPr/>
                    <a:lstStyle/>
                    <a:p>
                      <a:r>
                        <a:rPr lang="en-US" sz="1400" b="1"/>
                        <a:t>Profit Margin</a:t>
                      </a:r>
                    </a:p>
                  </a:txBody>
                  <a:tcPr anchor="ctr"/>
                </a:tc>
                <a:tc>
                  <a:txBody>
                    <a:bodyPr/>
                    <a:lstStyle/>
                    <a:p>
                      <a:pPr lvl="0" algn="ctr">
                        <a:buNone/>
                      </a:pPr>
                      <a:r>
                        <a:rPr lang="en-US" sz="1400" b="1" u="none" strike="noStrike" kern="1200">
                          <a:solidFill>
                            <a:srgbClr val="00B050"/>
                          </a:solidFill>
                          <a:effectLst/>
                        </a:rPr>
                        <a:t>30%</a:t>
                      </a:r>
                      <a:endParaRPr lang="en-US" sz="1400" b="1" i="0" u="none" strike="noStrike" kern="1200">
                        <a:solidFill>
                          <a:srgbClr val="00B050"/>
                        </a:solidFill>
                        <a:effectLst/>
                        <a:latin typeface="Calibri"/>
                        <a:ea typeface="+mn-ea"/>
                        <a:cs typeface="+mn-cs"/>
                      </a:endParaRPr>
                    </a:p>
                  </a:txBody>
                  <a:tcPr anchor="ctr"/>
                </a:tc>
                <a:tc>
                  <a:txBody>
                    <a:bodyPr/>
                    <a:lstStyle/>
                    <a:p>
                      <a:pPr lvl="0" algn="ctr">
                        <a:buNone/>
                      </a:pPr>
                      <a:r>
                        <a:rPr lang="en-US" sz="1400" b="1" u="none" strike="noStrike" kern="1200">
                          <a:solidFill>
                            <a:srgbClr val="00B050"/>
                          </a:solidFill>
                          <a:effectLst/>
                        </a:rPr>
                        <a:t>95%</a:t>
                      </a:r>
                      <a:endParaRPr lang="en-US" sz="1400" b="1" i="0" u="none" strike="noStrike" kern="1200">
                        <a:solidFill>
                          <a:srgbClr val="00B050"/>
                        </a:solidFill>
                        <a:effectLst/>
                        <a:latin typeface="Calibri"/>
                        <a:ea typeface="+mn-ea"/>
                        <a:cs typeface="+mn-cs"/>
                      </a:endParaRPr>
                    </a:p>
                  </a:txBody>
                  <a:tcPr anchor="ctr"/>
                </a:tc>
                <a:tc>
                  <a:txBody>
                    <a:bodyPr/>
                    <a:lstStyle/>
                    <a:p>
                      <a:pPr lvl="0" algn="ctr">
                        <a:buNone/>
                      </a:pPr>
                      <a:r>
                        <a:rPr lang="en-US" sz="1400" b="1" u="none" strike="noStrike" kern="1200">
                          <a:solidFill>
                            <a:srgbClr val="00B050"/>
                          </a:solidFill>
                          <a:effectLst/>
                        </a:rPr>
                        <a:t>20%</a:t>
                      </a:r>
                      <a:endParaRPr lang="en-US" sz="1400" b="1" i="0" u="none" strike="noStrike" kern="1200">
                        <a:solidFill>
                          <a:srgbClr val="00B050"/>
                        </a:solidFill>
                        <a:effectLst/>
                        <a:latin typeface="Calibri"/>
                        <a:ea typeface="+mn-ea"/>
                        <a:cs typeface="+mn-cs"/>
                      </a:endParaRPr>
                    </a:p>
                  </a:txBody>
                  <a:tcPr anchor="ctr"/>
                </a:tc>
                <a:tc>
                  <a:txBody>
                    <a:bodyPr/>
                    <a:lstStyle/>
                    <a:p>
                      <a:pPr lvl="0" algn="ctr">
                        <a:buNone/>
                      </a:pPr>
                      <a:r>
                        <a:rPr lang="en-US" sz="1400" b="1" u="none" strike="noStrike" kern="1200">
                          <a:solidFill>
                            <a:srgbClr val="00B050"/>
                          </a:solidFill>
                          <a:effectLst/>
                        </a:rPr>
                        <a:t>12%</a:t>
                      </a:r>
                      <a:endParaRPr lang="en-US" sz="1400" b="1" i="0" u="none" strike="noStrike" kern="1200">
                        <a:solidFill>
                          <a:srgbClr val="00B050"/>
                        </a:solidFill>
                        <a:effectLst/>
                        <a:latin typeface="Calibri"/>
                        <a:ea typeface="+mn-ea"/>
                        <a:cs typeface="+mn-cs"/>
                      </a:endParaRPr>
                    </a:p>
                  </a:txBody>
                  <a:tcPr anchor="ctr"/>
                </a:tc>
                <a:extLst>
                  <a:ext uri="{0D108BD9-81ED-4DB2-BD59-A6C34878D82A}">
                    <a16:rowId xmlns:a16="http://schemas.microsoft.com/office/drawing/2014/main" val="2786985525"/>
                  </a:ext>
                </a:extLst>
              </a:tr>
            </a:tbl>
          </a:graphicData>
        </a:graphic>
      </p:graphicFrame>
      <p:sp>
        <p:nvSpPr>
          <p:cNvPr id="22" name="TextBox 21">
            <a:extLst>
              <a:ext uri="{FF2B5EF4-FFF2-40B4-BE49-F238E27FC236}">
                <a16:creationId xmlns:a16="http://schemas.microsoft.com/office/drawing/2014/main" id="{966984BC-EB40-CEBC-9D33-51CD939118A8}"/>
              </a:ext>
            </a:extLst>
          </p:cNvPr>
          <p:cNvSpPr txBox="1"/>
          <p:nvPr/>
        </p:nvSpPr>
        <p:spPr>
          <a:xfrm>
            <a:off x="7559985" y="3894625"/>
            <a:ext cx="4373868" cy="646331"/>
          </a:xfrm>
          <a:prstGeom prst="rect">
            <a:avLst/>
          </a:prstGeom>
          <a:noFill/>
        </p:spPr>
        <p:txBody>
          <a:bodyPr wrap="square" rtlCol="0">
            <a:spAutoFit/>
          </a:bodyPr>
          <a:lstStyle/>
          <a:p>
            <a:r>
              <a:rPr lang="en-IN" b="1"/>
              <a:t>Forecasted Average Sales and Profits: </a:t>
            </a:r>
          </a:p>
          <a:p>
            <a:r>
              <a:rPr lang="en-IN" b="1"/>
              <a:t>Next 6 Months </a:t>
            </a:r>
            <a:endParaRPr lang="en-IN" sz="1200" b="1"/>
          </a:p>
        </p:txBody>
      </p:sp>
      <p:pic>
        <p:nvPicPr>
          <p:cNvPr id="12" name="Picture Placeholder 6">
            <a:extLst>
              <a:ext uri="{FF2B5EF4-FFF2-40B4-BE49-F238E27FC236}">
                <a16:creationId xmlns:a16="http://schemas.microsoft.com/office/drawing/2014/main" id="{F0A88E70-B0C0-A7A3-CF2B-EFA4736DF983}"/>
              </a:ext>
            </a:extLst>
          </p:cNvPr>
          <p:cNvPicPr>
            <a:picLocks noChangeAspect="1"/>
          </p:cNvPicPr>
          <p:nvPr/>
        </p:nvPicPr>
        <p:blipFill rotWithShape="1">
          <a:blip r:embed="rId2"/>
          <a:srcRect l="11155" r="11155"/>
          <a:stretch/>
        </p:blipFill>
        <p:spPr>
          <a:xfrm>
            <a:off x="8582025" y="11"/>
            <a:ext cx="3609976" cy="3308356"/>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noFill/>
        </p:spPr>
      </p:pic>
      <p:pic>
        <p:nvPicPr>
          <p:cNvPr id="13" name="Picture 11" descr="Chart, histogram&#10;&#10;Description automatically generated">
            <a:extLst>
              <a:ext uri="{FF2B5EF4-FFF2-40B4-BE49-F238E27FC236}">
                <a16:creationId xmlns:a16="http://schemas.microsoft.com/office/drawing/2014/main" id="{12C8639F-1F0E-BC8E-1F7D-BD7D3CC8C341}"/>
              </a:ext>
            </a:extLst>
          </p:cNvPr>
          <p:cNvPicPr>
            <a:picLocks noChangeAspect="1"/>
          </p:cNvPicPr>
          <p:nvPr/>
        </p:nvPicPr>
        <p:blipFill rotWithShape="1">
          <a:blip r:embed="rId3"/>
          <a:srcRect t="8313" r="207" b="-245"/>
          <a:stretch/>
        </p:blipFill>
        <p:spPr>
          <a:xfrm>
            <a:off x="515938" y="1721521"/>
            <a:ext cx="3270696" cy="2479778"/>
          </a:xfrm>
          <a:prstGeom prst="rect">
            <a:avLst/>
          </a:prstGeom>
        </p:spPr>
      </p:pic>
      <p:pic>
        <p:nvPicPr>
          <p:cNvPr id="15" name="Picture 9" descr="Chart, histogram&#10;&#10;Description automatically generated">
            <a:extLst>
              <a:ext uri="{FF2B5EF4-FFF2-40B4-BE49-F238E27FC236}">
                <a16:creationId xmlns:a16="http://schemas.microsoft.com/office/drawing/2014/main" id="{75804150-D823-E5BD-E269-B7F47B55224A}"/>
              </a:ext>
            </a:extLst>
          </p:cNvPr>
          <p:cNvPicPr>
            <a:picLocks noChangeAspect="1"/>
          </p:cNvPicPr>
          <p:nvPr/>
        </p:nvPicPr>
        <p:blipFill rotWithShape="1">
          <a:blip r:embed="rId4"/>
          <a:srcRect t="7747" r="193" b="-186"/>
          <a:stretch/>
        </p:blipFill>
        <p:spPr>
          <a:xfrm>
            <a:off x="506617" y="4149557"/>
            <a:ext cx="3359093" cy="2435057"/>
          </a:xfrm>
          <a:prstGeom prst="rect">
            <a:avLst/>
          </a:prstGeom>
        </p:spPr>
      </p:pic>
      <p:pic>
        <p:nvPicPr>
          <p:cNvPr id="16" name="Picture 17" descr="Chart, histogram&#10;&#10;Description automatically generated">
            <a:extLst>
              <a:ext uri="{FF2B5EF4-FFF2-40B4-BE49-F238E27FC236}">
                <a16:creationId xmlns:a16="http://schemas.microsoft.com/office/drawing/2014/main" id="{64A24737-57DE-D807-7B7C-5D963D8B53D0}"/>
              </a:ext>
            </a:extLst>
          </p:cNvPr>
          <p:cNvPicPr>
            <a:picLocks noChangeAspect="1"/>
          </p:cNvPicPr>
          <p:nvPr/>
        </p:nvPicPr>
        <p:blipFill rotWithShape="1">
          <a:blip r:embed="rId5"/>
          <a:srcRect t="7449" r="224" b="332"/>
          <a:stretch/>
        </p:blipFill>
        <p:spPr>
          <a:xfrm>
            <a:off x="4108723" y="1714500"/>
            <a:ext cx="3208248" cy="2435057"/>
          </a:xfrm>
          <a:prstGeom prst="rect">
            <a:avLst/>
          </a:prstGeom>
        </p:spPr>
      </p:pic>
      <p:pic>
        <p:nvPicPr>
          <p:cNvPr id="18" name="Picture 16" descr="Chart, histogram&#10;&#10;Description automatically generated">
            <a:extLst>
              <a:ext uri="{FF2B5EF4-FFF2-40B4-BE49-F238E27FC236}">
                <a16:creationId xmlns:a16="http://schemas.microsoft.com/office/drawing/2014/main" id="{91E9E6F9-446E-E116-1485-ED737F64D6E4}"/>
              </a:ext>
            </a:extLst>
          </p:cNvPr>
          <p:cNvPicPr>
            <a:picLocks/>
          </p:cNvPicPr>
          <p:nvPr/>
        </p:nvPicPr>
        <p:blipFill rotWithShape="1">
          <a:blip r:embed="rId6"/>
          <a:srcRect t="7951" r="207" b="-306"/>
          <a:stretch/>
        </p:blipFill>
        <p:spPr>
          <a:xfrm>
            <a:off x="4155967" y="4149557"/>
            <a:ext cx="3208695" cy="2435057"/>
          </a:xfrm>
          <a:prstGeom prst="rect">
            <a:avLst/>
          </a:prstGeom>
        </p:spPr>
      </p:pic>
    </p:spTree>
    <p:extLst>
      <p:ext uri="{BB962C8B-B14F-4D97-AF65-F5344CB8AC3E}">
        <p14:creationId xmlns:p14="http://schemas.microsoft.com/office/powerpoint/2010/main" val="2384434780"/>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8044A727AAC9488C5F12186D69A275" ma:contentTypeVersion="15" ma:contentTypeDescription="Create a new document." ma:contentTypeScope="" ma:versionID="de79635093b8f9b91510fb72bc239514">
  <xsd:schema xmlns:xsd="http://www.w3.org/2001/XMLSchema" xmlns:xs="http://www.w3.org/2001/XMLSchema" xmlns:p="http://schemas.microsoft.com/office/2006/metadata/properties" xmlns:ns3="d951206b-99c2-4d05-95d2-9950931ff7dc" xmlns:ns4="9faaef0a-9162-4607-b913-d3ef171ff44c" targetNamespace="http://schemas.microsoft.com/office/2006/metadata/properties" ma:root="true" ma:fieldsID="23dd67abf2e374fa73aba934054e815c" ns3:_="" ns4:_="">
    <xsd:import namespace="d951206b-99c2-4d05-95d2-9950931ff7dc"/>
    <xsd:import namespace="9faaef0a-9162-4607-b913-d3ef171ff44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51206b-99c2-4d05-95d2-9950931ff7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faaef0a-9162-4607-b913-d3ef171ff44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951206b-99c2-4d05-95d2-9950931ff7dc" xsi:nil="true"/>
    <_activity xmlns="d951206b-99c2-4d05-95d2-9950931ff7dc" xsi:nil="true"/>
  </documentManagement>
</p:properties>
</file>

<file path=customXml/itemProps1.xml><?xml version="1.0" encoding="utf-8"?>
<ds:datastoreItem xmlns:ds="http://schemas.openxmlformats.org/officeDocument/2006/customXml" ds:itemID="{DA8674C1-0F9B-4C2B-A269-4BC496415B30}">
  <ds:schemaRefs>
    <ds:schemaRef ds:uri="9faaef0a-9162-4607-b913-d3ef171ff44c"/>
    <ds:schemaRef ds:uri="d951206b-99c2-4d05-95d2-9950931ff7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9faaef0a-9162-4607-b913-d3ef171ff44c"/>
    <ds:schemaRef ds:uri="d951206b-99c2-4d05-95d2-9950931ff7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1665</Words>
  <Application>Microsoft Office PowerPoint</Application>
  <PresentationFormat>Widescreen</PresentationFormat>
  <Paragraphs>317</Paragraphs>
  <Slides>26</Slides>
  <Notes>20</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Arial,Sans-Serif</vt:lpstr>
      <vt:lpstr>Calibri</vt:lpstr>
      <vt:lpstr>Corbel</vt:lpstr>
      <vt:lpstr>Wingdings</vt:lpstr>
      <vt:lpstr>Office Theme</vt:lpstr>
      <vt:lpstr>PROFIT MARGIN FORECASTING</vt:lpstr>
      <vt:lpstr>MEET  THE  team – DATA EMPORIUM CONSULTANCY</vt:lpstr>
      <vt:lpstr>EXECUTIVE SUMMARY</vt:lpstr>
      <vt:lpstr>PowerPoint Presentation</vt:lpstr>
      <vt:lpstr>PowerPoint Presentation</vt:lpstr>
      <vt:lpstr>Modeling process</vt:lpstr>
      <vt:lpstr>Furniture: Sales and Profit Forecasts  </vt:lpstr>
      <vt:lpstr>INFLUENTIAL FACTORS- DISCOUNTS</vt:lpstr>
      <vt:lpstr>Technology: Sales and Profit Forecasts  </vt:lpstr>
      <vt:lpstr>INFLUENTIAL FACTORS – SUB CATEGORY DEMAND</vt:lpstr>
      <vt:lpstr>Office supplies: Sales and Profit Forecasts  </vt:lpstr>
      <vt:lpstr>INFLUENTIAL FACTORS - DISCOUNTS</vt:lpstr>
      <vt:lpstr>Recommendations </vt:lpstr>
      <vt:lpstr>KEY TAKEAWAYS </vt:lpstr>
      <vt:lpstr>Thank you!</vt:lpstr>
      <vt:lpstr>BUSINESS PROBLEM</vt:lpstr>
      <vt:lpstr>Business problem and methodology</vt:lpstr>
      <vt:lpstr>Business problem and methodology</vt:lpstr>
      <vt:lpstr>PowerPoint Presentation</vt:lpstr>
      <vt:lpstr>PowerPoint Presentation</vt:lpstr>
      <vt:lpstr>KEY TAKEAWAYS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FORECASTING</dc:title>
  <dc:creator>Narayanan, Deepa</dc:creator>
  <cp:lastModifiedBy>Narayanan, Deepa</cp:lastModifiedBy>
  <cp:revision>1</cp:revision>
  <dcterms:created xsi:type="dcterms:W3CDTF">2023-02-18T16:25:59Z</dcterms:created>
  <dcterms:modified xsi:type="dcterms:W3CDTF">2023-02-23T14:44:40Z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0x010100968044A727AAC9488C5F12186D69A275</vt:lpwstr>
  </property>
  <property fmtid="{D5CDD505-2E9C-101B-9397-08002B2CF9AE}" pid="3" name="MSIP_Label_4044bd30-2ed7-4c9d-9d12-46200872a97b_Enabled">
    <vt:lpwstr>true</vt:lpwstr>
  </property>
  <property fmtid="{D5CDD505-2E9C-101B-9397-08002B2CF9AE}" pid="4" name="MSIP_Label_4044bd30-2ed7-4c9d-9d12-46200872a97b_SetDate">
    <vt:lpwstr>2023-02-18T16:37:18Z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839b6227-48e6-41fe-abc1-f786c544c5f1</vt:lpwstr>
  </property>
  <property fmtid="{D5CDD505-2E9C-101B-9397-08002B2CF9AE}" pid="9" name="MSIP_Label_4044bd30-2ed7-4c9d-9d12-46200872a97b_ContentBits">
    <vt:lpwstr>0</vt:lpwstr>
  </property>
</Properties>
</file>